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19"/>
  </p:notesMasterIdLst>
  <p:sldIdLst>
    <p:sldId id="1172" r:id="rId6"/>
    <p:sldId id="257" r:id="rId7"/>
    <p:sldId id="258" r:id="rId8"/>
    <p:sldId id="259" r:id="rId9"/>
    <p:sldId id="261" r:id="rId10"/>
    <p:sldId id="262" r:id="rId11"/>
    <p:sldId id="256" r:id="rId12"/>
    <p:sldId id="1180" r:id="rId13"/>
    <p:sldId id="268" r:id="rId14"/>
    <p:sldId id="269" r:id="rId15"/>
    <p:sldId id="270" r:id="rId16"/>
    <p:sldId id="272" r:id="rId17"/>
    <p:sldId id="1179" r:id="rId18"/>
  </p:sldIdLst>
  <p:sldSz cx="18288000" cy="10287000"/>
  <p:notesSz cx="6858000" cy="9144000"/>
  <p:embeddedFontLst>
    <p:embeddedFont>
      <p:font typeface="Georgia" panose="02040502050405020303" pitchFamily="18" charset="0"/>
      <p:regular r:id="rId20"/>
      <p:bold r:id="rId21"/>
      <p:italic r:id="rId22"/>
      <p:boldItalic r:id="rId23"/>
    </p:embeddedFont>
    <p:embeddedFont>
      <p:font typeface="Open Sans" panose="020B0606030504020204" pitchFamily="34" charset="0"/>
      <p:regular r:id="rId24"/>
      <p:bold r:id="rId25"/>
      <p:italic r:id="rId26"/>
      <p:boldItalic r:id="rId27"/>
    </p:embeddedFont>
    <p:embeddedFont>
      <p:font typeface="Proxima Nova" panose="020B0604020202020204" charset="0"/>
      <p:regular r:id="rId28"/>
    </p:embeddedFont>
    <p:embeddedFont>
      <p:font typeface="Proxima Nova Bold" panose="020B0604020202020204" charset="0"/>
      <p:regular r:id="rId29"/>
    </p:embeddedFont>
    <p:embeddedFont>
      <p:font typeface="Proxima Nova Light"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87"/>
    <a:srgbClr val="DBF1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90C08F-0C7B-D247-047C-3FFD8C9652B8}" v="1" dt="2024-12-04T10:57:38.1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8467" autoAdjust="0"/>
  </p:normalViewPr>
  <p:slideViewPr>
    <p:cSldViewPr>
      <p:cViewPr varScale="1">
        <p:scale>
          <a:sx n="45" d="100"/>
          <a:sy n="45" d="100"/>
        </p:scale>
        <p:origin x="164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font" Target="fonts/font9.fntdata"/><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nnveig Sørskaar" userId="S::rannveig.sorskaar@juristforbundet.no::f37c12cc-b35e-4aae-902f-4303b3869adf" providerId="AD" clId="Web-{481137D8-E04C-0EAC-42A2-ACBF6AA79421}"/>
    <pc:docChg chg="modSld">
      <pc:chgData name="Rannveig Sørskaar" userId="S::rannveig.sorskaar@juristforbundet.no::f37c12cc-b35e-4aae-902f-4303b3869adf" providerId="AD" clId="Web-{481137D8-E04C-0EAC-42A2-ACBF6AA79421}" dt="2024-12-04T10:49:06.757" v="57"/>
      <pc:docMkLst>
        <pc:docMk/>
      </pc:docMkLst>
      <pc:sldChg chg="modNotes">
        <pc:chgData name="Rannveig Sørskaar" userId="S::rannveig.sorskaar@juristforbundet.no::f37c12cc-b35e-4aae-902f-4303b3869adf" providerId="AD" clId="Web-{481137D8-E04C-0EAC-42A2-ACBF6AA79421}" dt="2024-12-04T10:49:06.757" v="57"/>
        <pc:sldMkLst>
          <pc:docMk/>
          <pc:sldMk cId="0" sldId="258"/>
        </pc:sldMkLst>
      </pc:sldChg>
    </pc:docChg>
  </pc:docChgLst>
  <pc:docChgLst>
    <pc:chgData name="Rannveig Sørskaar" userId="S::rannveig.sorskaar@juristforbundet.no::f37c12cc-b35e-4aae-902f-4303b3869adf" providerId="AD" clId="Web-{2E0BA5E2-920E-E3FB-24C6-BA666CD81470}"/>
    <pc:docChg chg="modSld">
      <pc:chgData name="Rannveig Sørskaar" userId="S::rannveig.sorskaar@juristforbundet.no::f37c12cc-b35e-4aae-902f-4303b3869adf" providerId="AD" clId="Web-{2E0BA5E2-920E-E3FB-24C6-BA666CD81470}" dt="2024-12-04T12:29:53.234" v="0"/>
      <pc:docMkLst>
        <pc:docMk/>
      </pc:docMkLst>
      <pc:sldChg chg="modNotes">
        <pc:chgData name="Rannveig Sørskaar" userId="S::rannveig.sorskaar@juristforbundet.no::f37c12cc-b35e-4aae-902f-4303b3869adf" providerId="AD" clId="Web-{2E0BA5E2-920E-E3FB-24C6-BA666CD81470}" dt="2024-12-04T12:29:53.234" v="0"/>
        <pc:sldMkLst>
          <pc:docMk/>
          <pc:sldMk cId="2805318229" sldId="1180"/>
        </pc:sldMkLst>
      </pc:sldChg>
    </pc:docChg>
  </pc:docChgLst>
  <pc:docChgLst>
    <pc:chgData name="Rannveig Sørskaar" userId="S::rannveig.sorskaar@juristforbundet.no::f37c12cc-b35e-4aae-902f-4303b3869adf" providerId="AD" clId="Web-{D790C08F-0C7B-D247-047C-3FFD8C9652B8}"/>
    <pc:docChg chg="modSld">
      <pc:chgData name="Rannveig Sørskaar" userId="S::rannveig.sorskaar@juristforbundet.no::f37c12cc-b35e-4aae-902f-4303b3869adf" providerId="AD" clId="Web-{D790C08F-0C7B-D247-047C-3FFD8C9652B8}" dt="2024-12-04T11:03:24.775" v="176"/>
      <pc:docMkLst>
        <pc:docMk/>
      </pc:docMkLst>
      <pc:sldChg chg="modNotes">
        <pc:chgData name="Rannveig Sørskaar" userId="S::rannveig.sorskaar@juristforbundet.no::f37c12cc-b35e-4aae-902f-4303b3869adf" providerId="AD" clId="Web-{D790C08F-0C7B-D247-047C-3FFD8C9652B8}" dt="2024-12-04T10:57:52.632" v="117"/>
        <pc:sldMkLst>
          <pc:docMk/>
          <pc:sldMk cId="0" sldId="256"/>
        </pc:sldMkLst>
      </pc:sldChg>
      <pc:sldChg chg="modNotes">
        <pc:chgData name="Rannveig Sørskaar" userId="S::rannveig.sorskaar@juristforbundet.no::f37c12cc-b35e-4aae-902f-4303b3869adf" providerId="AD" clId="Web-{D790C08F-0C7B-D247-047C-3FFD8C9652B8}" dt="2024-12-04T10:50:27.051" v="8"/>
        <pc:sldMkLst>
          <pc:docMk/>
          <pc:sldMk cId="0" sldId="258"/>
        </pc:sldMkLst>
      </pc:sldChg>
      <pc:sldChg chg="modNotes">
        <pc:chgData name="Rannveig Sørskaar" userId="S::rannveig.sorskaar@juristforbundet.no::f37c12cc-b35e-4aae-902f-4303b3869adf" providerId="AD" clId="Web-{D790C08F-0C7B-D247-047C-3FFD8C9652B8}" dt="2024-12-04T10:54:41.006" v="50"/>
        <pc:sldMkLst>
          <pc:docMk/>
          <pc:sldMk cId="0" sldId="259"/>
        </pc:sldMkLst>
      </pc:sldChg>
      <pc:sldChg chg="modNotes">
        <pc:chgData name="Rannveig Sørskaar" userId="S::rannveig.sorskaar@juristforbundet.no::f37c12cc-b35e-4aae-902f-4303b3869adf" providerId="AD" clId="Web-{D790C08F-0C7B-D247-047C-3FFD8C9652B8}" dt="2024-12-04T10:56:50.382" v="94"/>
        <pc:sldMkLst>
          <pc:docMk/>
          <pc:sldMk cId="0" sldId="261"/>
        </pc:sldMkLst>
      </pc:sldChg>
      <pc:sldChg chg="modNotes">
        <pc:chgData name="Rannveig Sørskaar" userId="S::rannveig.sorskaar@juristforbundet.no::f37c12cc-b35e-4aae-902f-4303b3869adf" providerId="AD" clId="Web-{D790C08F-0C7B-D247-047C-3FFD8C9652B8}" dt="2024-12-04T10:57:37.101" v="115"/>
        <pc:sldMkLst>
          <pc:docMk/>
          <pc:sldMk cId="0" sldId="262"/>
        </pc:sldMkLst>
      </pc:sldChg>
      <pc:sldChg chg="modNotes">
        <pc:chgData name="Rannveig Sørskaar" userId="S::rannveig.sorskaar@juristforbundet.no::f37c12cc-b35e-4aae-902f-4303b3869adf" providerId="AD" clId="Web-{D790C08F-0C7B-D247-047C-3FFD8C9652B8}" dt="2024-12-04T11:02:10.071" v="170"/>
        <pc:sldMkLst>
          <pc:docMk/>
          <pc:sldMk cId="0" sldId="268"/>
        </pc:sldMkLst>
      </pc:sldChg>
      <pc:sldChg chg="modNotes">
        <pc:chgData name="Rannveig Sørskaar" userId="S::rannveig.sorskaar@juristforbundet.no::f37c12cc-b35e-4aae-902f-4303b3869adf" providerId="AD" clId="Web-{D790C08F-0C7B-D247-047C-3FFD8C9652B8}" dt="2024-12-04T11:02:37.900" v="173"/>
        <pc:sldMkLst>
          <pc:docMk/>
          <pc:sldMk cId="0" sldId="269"/>
        </pc:sldMkLst>
      </pc:sldChg>
      <pc:sldChg chg="modNotes">
        <pc:chgData name="Rannveig Sørskaar" userId="S::rannveig.sorskaar@juristforbundet.no::f37c12cc-b35e-4aae-902f-4303b3869adf" providerId="AD" clId="Web-{D790C08F-0C7B-D247-047C-3FFD8C9652B8}" dt="2024-12-04T11:03:24.775" v="176"/>
        <pc:sldMkLst>
          <pc:docMk/>
          <pc:sldMk cId="0" sldId="270"/>
        </pc:sldMkLst>
      </pc:sldChg>
      <pc:sldChg chg="modNotes">
        <pc:chgData name="Rannveig Sørskaar" userId="S::rannveig.sorskaar@juristforbundet.no::f37c12cc-b35e-4aae-902f-4303b3869adf" providerId="AD" clId="Web-{D790C08F-0C7B-D247-047C-3FFD8C9652B8}" dt="2024-12-04T11:02:02.696" v="169"/>
        <pc:sldMkLst>
          <pc:docMk/>
          <pc:sldMk cId="2805318229" sldId="1180"/>
        </pc:sldMkLst>
      </pc:sldChg>
    </pc:docChg>
  </pc:docChgLst>
  <pc:docChgLst>
    <pc:chgData name="Hege Torkildsen Kjørri" userId="bf7f8270-dc88-4588-9186-570f20a0b8bb" providerId="ADAL" clId="{AC2E3D53-EDBF-4F11-AEC8-2A92F10783C2}"/>
    <pc:docChg chg="custSel modSld">
      <pc:chgData name="Hege Torkildsen Kjørri" userId="bf7f8270-dc88-4588-9186-570f20a0b8bb" providerId="ADAL" clId="{AC2E3D53-EDBF-4F11-AEC8-2A92F10783C2}" dt="2024-12-02T10:23:30.007" v="946" actId="313"/>
      <pc:docMkLst>
        <pc:docMk/>
      </pc:docMkLst>
      <pc:sldChg chg="modNotesTx">
        <pc:chgData name="Hege Torkildsen Kjørri" userId="bf7f8270-dc88-4588-9186-570f20a0b8bb" providerId="ADAL" clId="{AC2E3D53-EDBF-4F11-AEC8-2A92F10783C2}" dt="2024-12-02T10:10:36.817" v="40" actId="20577"/>
        <pc:sldMkLst>
          <pc:docMk/>
          <pc:sldMk cId="0" sldId="259"/>
        </pc:sldMkLst>
      </pc:sldChg>
      <pc:sldChg chg="modNotesTx">
        <pc:chgData name="Hege Torkildsen Kjørri" userId="bf7f8270-dc88-4588-9186-570f20a0b8bb" providerId="ADAL" clId="{AC2E3D53-EDBF-4F11-AEC8-2A92F10783C2}" dt="2024-11-28T18:33:42.888" v="9" actId="20577"/>
        <pc:sldMkLst>
          <pc:docMk/>
          <pc:sldMk cId="0" sldId="261"/>
        </pc:sldMkLst>
      </pc:sldChg>
      <pc:sldChg chg="modNotesTx">
        <pc:chgData name="Hege Torkildsen Kjørri" userId="bf7f8270-dc88-4588-9186-570f20a0b8bb" providerId="ADAL" clId="{AC2E3D53-EDBF-4F11-AEC8-2A92F10783C2}" dt="2024-12-02T10:22:28.326" v="901" actId="20577"/>
        <pc:sldMkLst>
          <pc:docMk/>
          <pc:sldMk cId="0" sldId="269"/>
        </pc:sldMkLst>
      </pc:sldChg>
      <pc:sldChg chg="modNotesTx">
        <pc:chgData name="Hege Torkildsen Kjørri" userId="bf7f8270-dc88-4588-9186-570f20a0b8bb" providerId="ADAL" clId="{AC2E3D53-EDBF-4F11-AEC8-2A92F10783C2}" dt="2024-12-02T10:23:30.007" v="946" actId="313"/>
        <pc:sldMkLst>
          <pc:docMk/>
          <pc:sldMk cId="0" sldId="270"/>
        </pc:sldMkLst>
      </pc:sldChg>
      <pc:sldChg chg="modSp mod modNotesTx">
        <pc:chgData name="Hege Torkildsen Kjørri" userId="bf7f8270-dc88-4588-9186-570f20a0b8bb" providerId="ADAL" clId="{AC2E3D53-EDBF-4F11-AEC8-2A92F10783C2}" dt="2024-12-02T10:21:43.165" v="900" actId="20577"/>
        <pc:sldMkLst>
          <pc:docMk/>
          <pc:sldMk cId="2805318229" sldId="1180"/>
        </pc:sldMkLst>
        <pc:spChg chg="mod">
          <ac:chgData name="Hege Torkildsen Kjørri" userId="bf7f8270-dc88-4588-9186-570f20a0b8bb" providerId="ADAL" clId="{AC2E3D53-EDBF-4F11-AEC8-2A92F10783C2}" dt="2024-11-28T18:35:40.700" v="37" actId="20577"/>
          <ac:spMkLst>
            <pc:docMk/>
            <pc:sldMk cId="2805318229" sldId="1180"/>
            <ac:spMk id="29" creationId="{F0272DBF-F330-9837-8A12-0FC72672FADE}"/>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11:43:52.454"/>
    </inkml:context>
    <inkml:brush xml:id="br0">
      <inkml:brushProperty name="width" value="0.035" units="cm"/>
      <inkml:brushProperty name="height" value="0.035" units="cm"/>
      <inkml:brushProperty name="color" value="#FFFFFF"/>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11:44:10.267"/>
    </inkml:context>
    <inkml:brush xml:id="br0">
      <inkml:brushProperty name="width" value="0.35" units="cm"/>
      <inkml:brushProperty name="height" value="0.35" units="cm"/>
      <inkml:brushProperty name="color" value="#FFFFFF"/>
    </inkml:brush>
  </inkml:definitions>
  <inkml:trace contextRef="#ctx0" brushRef="#br0">1 1 24575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11:44:19.221"/>
    </inkml:context>
    <inkml:brush xml:id="br0">
      <inkml:brushProperty name="width" value="0.35" units="cm"/>
      <inkml:brushProperty name="height" value="0.35" units="cm"/>
      <inkml:brushProperty name="color" value="#FFFFFF"/>
    </inkml:brush>
  </inkml:definitions>
  <inkml:trace contextRef="#ctx0" brushRef="#br0">5015 1562 24575,'20'1'0,"-10"-1"0,0 1 0,1-1 0,-1-1 0,0 0 0,0 0 0,0-1 0,0-1 0,0 0 0,15-5 0,19-14 0,-20 11 0,0-1 0,-1 0 0,-1-2 0,36-28 0,-57 41 0,1 0 0,-1-1 0,0 1 0,0 0 0,0-1 0,0 1 0,0-1 0,0 1 0,0-1 0,-1 0 0,1 1 0,0-1 0,-1 0 0,1 1 0,-1-1 0,0 0 0,0 1 0,1-1 0,-1 0 0,0 0 0,0 0 0,-1 1 0,1-1 0,0 0 0,-1 0 0,1 1 0,-1-1 0,1 0 0,-1 1 0,0-1 0,-1-2 0,-4-4 0,1 0 0,-1 1 0,0 0 0,-12-12 0,16 18 0,-28-25 0,-1 2 0,-1 2 0,-1 0 0,-70-32 0,19 10 0,72 38 0,0 1 0,0 0 0,-1 1 0,1 0 0,-1 1 0,0 1 0,-15-2 0,-94 1 0,100 4 0,-2 0 0,1 2 0,-37 9 0,-19 2 0,3 0 0,51-8 0,-43 4 0,-299-6 0,198-6 0,163 2 0,0 0 0,0 0 0,0 1 0,0-1 0,0 1 0,1 1 0,-1-1 0,0 1 0,0 0 0,1 0 0,-1 1 0,1-1 0,0 1 0,0 1 0,0-1 0,0 1 0,0-1 0,1 1 0,-1 1 0,1-1 0,0 1 0,1-1 0,-1 1 0,1 0 0,0 1 0,0-1 0,1 0 0,-1 1 0,-2 9 0,4-8 0,-1 1 0,2 0 0,-1 0 0,1-1 0,0 1 0,1 0 0,-1 0 0,2-1 0,-1 1 0,1 0 0,0-1 0,1 1 0,-1-1 0,9 14 0,-6-11 0,1 0 0,1 0 0,0 0 0,0 0 0,1-1 0,0-1 0,1 1 0,0-1 0,10 7 0,9 2 0,0 0 0,0-2 0,2-2 0,0 0 0,61 16 0,-44-19 0,0-1 0,1-3 0,69 0 0,219-8 0,-117 0 0,-199 1 0,1-1 0,-1-1 0,23-6 0,-19 3 0,38-3 0,-49 8 0,-1 0 0,1-1 0,-1 0 0,0 0 0,0-2 0,0 1 0,0-2 0,0 1 0,15-10 0,-26 14 0,0-1 0,0 0 0,0 1 0,1-1 0,-1 0 0,0 1 0,0-1 0,-1 0 0,1 0 0,0 0 0,0 0 0,0 0 0,0 0 0,-1 0 0,1 0 0,-1 0 0,1 0 0,-1-1 0,1 1 0,-1 0 0,1 0 0,-1 0 0,0-1 0,0 1 0,0 0 0,0-1 0,0 1 0,0 0 0,0 0 0,0-1 0,0 1 0,0 0 0,-1 0 0,1-1 0,-1 1 0,1 0 0,-1 0 0,1 0 0,-1 0 0,-1-2 0,-3-4 0,-1 1 0,1 0 0,-2 0 0,1 0 0,-9-5 0,11 7 0,-23-15 0,0 1 0,-2 1 0,0 1 0,-1 2 0,0 0 0,-44-11 0,-200-38 0,100 27 0,-6-1 0,125 30 0,-1 2 0,0 2 0,-65 6 0,20-1 0,22-1 0,-96-3 0,6-25 0,45 12 0,-57-3 0,153 17 0,-228 3 0,253-2 0,0 0 0,0 0 0,0 1 0,0-1 0,0 1 0,1 0 0,-1 0 0,0 0 0,1 0 0,-1 0 0,0 1 0,1-1 0,0 1 0,-1 0 0,1-1 0,0 1 0,0 0 0,0 0 0,0 1 0,-3 2 0,3 0 0,0 1 0,0-1 0,0 0 0,0 0 0,1 1 0,0-1 0,0 1 0,0-1 0,1 11 0,0 0 0,1-1 0,0 0 0,1 0 0,1 0 0,0 0 0,2 0 0,-1-1 0,10 19 0,-4-12 0,1 0 0,1 0 0,1-2 0,28 33 0,-25-37 0,0 0 0,1-1 0,1 0 0,0-2 0,0 0 0,28 12 0,-24-14 0,-1-1 0,2-1 0,-1-1 0,46 8 0,95-1 0,-97-13 0,0-3 0,0-4 0,92-18 0,-46-2 0,119-44 0,-195 57 0,40-20 0,-75 33 0,0-1 0,0 1 0,-1-1 0,1 1 0,0-1 0,0 1 0,0-1 0,0 0 0,0 1 0,-1-1 0,1 0 0,0 1 0,-1-1 0,1 0 0,0 0 0,-1 0 0,1-1 0,-1 1 0,0 0 0,0 0 0,-1 0 0,1 0 0,0 1 0,-1-1 0,1 0 0,0 0 0,-1 0 0,1 0 0,-1 1 0,1-1 0,-1 0 0,0 0 0,1 1 0,-1-1 0,0 1 0,0-1 0,1 0 0,-1 1 0,0-1 0,-1 0 0,-13-8 0,-1 1 0,0 0 0,-1 1 0,1 0 0,-1 1 0,-18-3 0,13 3 0,-96-24-185,-158-20 0,-127 7-276,330 36 443,-981-28 85,589 35 715,450 0-782,0 1 0,0 0 0,0 1 0,0 1 0,0 0 0,1 1 0,-23 8 0,29-8 0,-1 1 0,1 0 0,0 0 0,0 0 0,0 1 0,1 0 0,0 0 0,0 1 0,1 0 0,-1 0 0,2 1 0,-11 16 0,9-12 0,1 1 0,0 1 0,1-1 0,0 1 0,1 0 0,0 0 0,1 0 0,1 0 0,-1 23 0,3-27 0,1 0 0,0 0 0,0 0 0,1 0 0,0 0 0,1 0 0,0 0 0,0 0 0,1-1 0,0 0 0,1 0 0,0 0 0,1 0 0,8 10 0,2-2 0,0-1 0,2 0 0,0-1 0,0-1 0,2-1 0,0 0 0,0-2 0,1 0 0,44 15 0,-1-5 0,1-3 0,83 11 0,44-3 0,359 2 0,-533-28 0,0 0 0,0-1 0,31-7 0,-43 7 0,0-1 0,0-1 0,0 1 0,0-1 0,0 0 0,-1 0 0,1 0 0,-1-1 0,0 0 0,0 0 0,0 0 0,-1-1 0,8-9 0,7-14 0,-1-1 0,23-52 0,-40 79 0,4-10 0,0 0 0,-1 0 0,-1 0 0,0 0 0,0-1 0,-2 1 0,1-1 0,-1 1 0,-2-19 0,1 22 0,-1 0 0,-1 0 0,1 0 0,-1 1 0,-1-1 0,0 0 0,0 1 0,0 0 0,-1 0 0,-1 0 0,1 0 0,-1 1 0,0-1 0,-8-6 0,0 1 0,-1 1 0,-1 0 0,0 1 0,0 1 0,-1 0 0,-22-9 0,-45-19-221,-173-51 0,-100 5-222,237 60 443,-1 7 0,-1 4 0,0 5 0,-140 11 0,249-2 45,1 1-1,-1 0 0,1 1 0,-1 0 1,1 1-1,0 0 0,0 1 0,1 0 1,-1 1-1,1 0 0,0 1 0,1 0 1,0 0-1,0 1 0,0 0 0,1 1 1,0 0-1,1 0 0,-10 16 0,10-7-44,0 1 0,0 0 0,2 1 0,1 0 0,-3 19 0,-8 37 0,12-64 0,0-2 0,1 0 0,0-1 0,-2 20 0,4-26 0,0 0 0,1 1 0,-1-1 0,1 0 0,-1 0 0,1 1 0,0-1 0,0 0 0,0 0 0,1 0 0,-1 0 0,1 0 0,0 0 0,0-1 0,3 5 0,5 3 0,1-1 0,0 0 0,0-1 0,0 0 0,1 0 0,0-2 0,1 0 0,0 0 0,0-1 0,21 6 0,8-1 0,0-1 0,49 3 0,436-4 0,-310-12 0,14 1 0,300-42 0,-442 28 0,95-29 0,-171 39 0,-21 4 0,-33 0 0,39 3 0,-805-2 0,416 5 0,265-4 0,-131 3 0,252-2 0,0 0 0,0 1 0,0 0 0,0 0 0,0 0 0,0 0 0,0 1 0,1 0 0,-1 0 0,1 0 0,-1 1 0,1-1 0,0 1 0,0 0 0,0 0 0,-6 7 0,6-5 0,0 1 0,0-1 0,1 1 0,0 0 0,0 0 0,0 0 0,1 1 0,0-1 0,0 1 0,1-1 0,-2 14 0,-1 40 0,4 75 0,2-70 0,-1-47 0,1 0 0,0 0 0,1 0 0,9 27 0,30 67 0,-30-86 0,-1 0 0,-2 0 0,0 1 0,-2 0 0,-1 1 0,2 28 0,-8 127 0,-1-95 0,1-75 0,-1-1 0,0 0 0,0 1 0,-2-1 0,1 0 0,-1 0 0,-1-1 0,-5 13 0,7-19 0,-1-1 0,1 0 0,-1 0 0,1 0 0,-1 0 0,0-1 0,-1 1 0,1-1 0,-1 0 0,1 0 0,-1 0 0,0 0 0,0-1 0,0 1 0,0-1 0,-1 0 0,1 0 0,0-1 0,-1 1 0,0-1 0,1 0 0,-1 0 0,-8 0 0,-1-1 0,1-1 0,0 0 0,-1-1 0,1-1 0,0 0 0,0 0 0,0-2 0,1 1 0,-21-12 0,1-1 0,1-2 0,-40-32 0,44 28 0,1-1 0,-44-52 0,-38-64 0,96 123 0,3 6 0,0 1 0,-18-16 0,19 19 0,1 1 0,0-1 0,1 0 0,0 0 0,0-1 0,0 0 0,-8-16 0,-19-46 0,-32-79 0,57 125 0,0-1 0,2 0 0,0 0 0,-2-36 0,4-17 0,10-137 0,1 169 0,2 0 0,2 1 0,18-45 0,-27 85 0,3-11 0,5-16 0,25-53 0,-31 77 0,1-1 0,0 1 0,0 0 0,0 1 0,1 0 0,0 0 0,1 0 0,0 0 0,0 1 0,0 0 0,9-5 0,2 1 0,1 2 0,-1 0 0,1 1 0,28-7 0,80-10 0,-80 16 0,37-6 0,113-35 0,-153 34 0,146-54 0,-161 57 0,-1-2 0,0-1 0,-1-1 0,32-26 0,-44 32 0,0 0 0,0 1 0,24-10 0,24-14 0,6-13 0,109-93 0,-170 130 0,1 0 0,-2 0 0,1-1 0,-1 0 0,-1 0 0,0-1 0,0 1 0,-1-1 0,-1-1 0,0 1 0,0-1 0,-1 1 0,2-16 0,0-14 0,-2 0 0,-2-62 0,-2 94 0,1 1 0,-1 1 0,0-1 0,0 0 0,-1 0 0,0 0 0,-1 1 0,1-1 0,-2 1 0,1 0 0,-1 0 0,0 0 0,0 0 0,-1 1 0,0-1 0,0 1 0,0 0 0,-1 1 0,0-1 0,0 1 0,0 1 0,-1-1 0,-12-6 0,-10-3 0,-1 1 0,0 1 0,-1 1 0,-38-7 0,-165-28 0,170 41 0,-129 6 0,159 1 0,1 3 0,0 0 0,0 2 0,0 2 0,-37 14 0,29-6 0,1 2 0,0 2 0,-51 35 0,74-44 0,1 1 0,0 0 0,2 1 0,-1 0 0,2 1 0,0 1 0,0 1 0,2-1 0,0 2 0,1-1 0,1 2 0,-13 34 0,12-16 0,1 1 0,3 0 0,0 1 0,3-1 0,1 1 0,6 68 0,-3-98 0,1 1 0,-1-1 0,1 0 0,1 0 0,0 1 0,0-2 0,1 1 0,0 0 0,1-1 0,9 14 0,-4-9 0,0-1 0,1-1 0,1 0 0,0 0 0,22 14 0,-1-1 0,1-3 0,55 27 0,-75-41 0,15 6 0,0 0 0,1-2 0,0-2 0,39 8 0,-61-15 0,0-1 0,1-1 0,-1 1 0,0-2 0,1 1 0,-1-1 0,1 0 0,-1-1 0,0 1 0,0-2 0,0 1 0,0-1 0,0-1 0,-1 1 0,1-1 0,-1 0 0,0-1 0,0 0 0,0 0 0,10-12 0,41-47 0,88-131 0,-129 170 0,2 1 0,40-40 0,-47 52 0,1 2 0,0-1 0,1 2 0,0 0 0,1 0 0,28-11 0,-11 7 0,1 1 0,0 1 0,1 2 0,0 1 0,1 2 0,36-2 0,84 8 0,-218 25 0,-65 17 0,-164 30 0,215-54 0,-104 17 0,-23 6 0,151-27 0,-92 35 0,101-28 0,0 1 0,-71 50 0,-68 73 0,108-74 0,2 2 0,4 4 0,3 3 0,-79 125 0,111-146 0,1 1 0,-42 117 0,48-107 0,-29 85 0,46-123 0,1 1 0,-6 61 0,13-76 0,0 1 0,-1-1 0,0 1 0,-2-1 0,0 0 0,-1-1 0,-1 1 0,-13 22 0,17-35 0,-1 2 0,-1 0 0,2 1 0,-1-1 0,1 1 0,-4 12 0,7-19 0,-1 1 0,1 0 0,0-1 0,0 1 0,0 0 0,0-1 0,0 1 0,0 0 0,0-1 0,1 1 0,-1 0 0,0-1 0,1 1 0,0-1 0,-1 1 0,1-1 0,0 1 0,0-1 0,0 1 0,0-1 0,0 0 0,0 1 0,0-1 0,0 0 0,0 0 0,1 0 0,-1 0 0,0 0 0,1 0 0,-1 0 0,1 0 0,-1-1 0,1 1 0,1 0 0,13 4 0,0-1 0,0 0 0,0-1 0,32 2 0,74-4 0,-66-2 0,2397-4 0,-2420 5 0,0-3 0,0 0 0,0-2 0,-1-2 0,58-19 0,-82 23 0,1-1 0,-1 0 0,0 0 0,0-1 0,0 0 0,-1-1 0,0 1 0,0-2 0,0 1 0,-1-1 0,0 0 0,0 0 0,0 0 0,-1-1 0,5-9 0,-4 3 0,0-1 0,0 1 0,-2-1 0,0 0 0,0 0 0,-2 0 0,0 0 0,1-21 0,-5-190 0,0 95 0,2 109 0,0 0 0,-2 0 0,0 0 0,-2 0 0,0 0 0,-9-22 0,-11-19 0,-4 2 0,-2 1 0,-3 1 0,-2 2 0,-48-59 0,71 102 0,-1 1 0,-1 1 0,0 0 0,-1 0 0,0 2 0,0 0 0,-29-14 0,-23-15 0,41 24 0,-1 0 0,0 2 0,-1 2 0,0 0 0,0 2 0,-1 0 0,-36-4 0,-215-13 0,252 25 0,-939-15-1609,962 17 1609,-326 13-65,284-9 52,1 2 0,0 2 1,0 2-1,-86 33 0,115-35 137,-1 0 0,2 0 0,-1 2 1,1 0-1,1 1 0,-24 23 0,13-6 166,1 0 0,-27 42-1,-58 64-289,9-14 0,89-103 0,-1 1 0,2 0 0,1 1 0,0 0 0,-7 22 0,-85 310 0,81-240-1365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11:44:21.734"/>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11:44:22.111"/>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11:44:22.456"/>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11:44:22.786"/>
    </inkml:context>
    <inkml:brush xml:id="br0">
      <inkml:brushProperty name="width" value="0.35" units="cm"/>
      <inkml:brushProperty name="height" value="0.35" units="cm"/>
      <inkml:brushProperty name="color" value="#FFFFFF"/>
    </inkml:brush>
  </inkml:definitions>
  <inkml:trace contextRef="#ctx0" brushRef="#br0">63 185 24575</inkml:trace>
  <inkml:trace contextRef="#ctx0" brushRef="#br0" timeOffset="1">1 1 24575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8T13:17:36.150"/>
    </inkml:context>
    <inkml:brush xml:id="br0">
      <inkml:brushProperty name="width" value="0.35" units="cm"/>
      <inkml:brushProperty name="height" value="0.35" units="cm"/>
      <inkml:brushProperty name="color" value="#FFFFFF"/>
    </inkml:brush>
  </inkml:definitions>
  <inkml:trace contextRef="#ctx0" brushRef="#br0">3165 696 24575,'128'-2'0,"150"5"0,-141 19 0,-7-2 0,-53-15 0,-41-4 0,0 1 0,63 14 0,44 32 0,-13-3 0,-119-42 0,301 77 0,-237-65 0,1-4 0,91 4 0,475-14 0,-298-3 0,915 2 0,-1219-1 0,52-7 0,-76 6 0,0-2 0,0 1 0,0-2 0,-1 0 0,1 0 0,14-9 0,-27 12 0,-1 1 0,1-1 0,-1 1 0,0-1 0,1 0 0,-1 0 0,0 0 0,0 0 0,0 0 0,-1 0 0,1-1 0,0 1 0,-1 0 0,2-4 0,-2 4 0,-1 0 0,0 0 0,1 0 0,-1 0 0,0-1 0,0 1 0,0 0 0,0 0 0,0 0 0,-1 0 0,1 0 0,-1 0 0,1 0 0,-1 0 0,0 0 0,0 0 0,0 0 0,0 0 0,-2-3 0,-5-5 0,0 0 0,0 1 0,-1 0 0,0 1 0,-19-14 0,-57-33 0,78 50 0,-41-20 0,-1 2 0,-99-31 0,70 27 0,70 24 0,5 2 0,-1 0 0,1 0 0,0 0 0,0 0 0,0 0 0,0-1 0,0 1 0,1-1 0,-1 0 0,0 0 0,1 0 0,-1 0 0,-3-4 0,6 5 0,0 1 0,0-1 0,0 1 0,0 0 0,0-1 0,0 1 0,0-1 0,1 1 0,-1 0 0,0-1 0,0 1 0,0 0 0,0-1 0,0 1 0,1 0 0,-1-1 0,0 1 0,0 0 0,1-1 0,-1 1 0,0 0 0,0-1 0,1 1 0,-1 0 0,0 0 0,1 0 0,-1-1 0,0 1 0,1 0 0,-1 0 0,1 0 0,-1 0 0,0 0 0,1-1 0,-1 1 0,1 0 0,-1 0 0,20-3 0,-19 2 0,46-2 0,-39 4 0,1-1 0,-1-1 0,1 1 0,-1-1 0,1-1 0,-1 1 0,0-2 0,1 1 0,-1-1 0,-1 0 0,1-1 0,7-4 0,-13 7 0,-1 1 0,0-1 0,-1 0 0,1 0 0,0 0 0,0 0 0,0 0 0,0 0 0,-1 0 0,1 0 0,0 0 0,-1 0 0,1 0 0,-1-1 0,1 1 0,-1 0 0,0 0 0,0 0 0,1-1 0,-1 1 0,0 0 0,0 0 0,0-1 0,0 1 0,0 0 0,-1 0 0,1-1 0,0 1 0,0 0 0,-1 0 0,1-1 0,-1 1 0,1 0 0,-1 0 0,0 0 0,1 0 0,-2-1 0,-1-2 0,0 0 0,-1 0 0,1 1 0,-1 0 0,1 0 0,-1 0 0,0 0 0,-9-4 0,-1 0 0,0 2 0,-1 0 0,0 0 0,0 1 0,0 1 0,-20-1 0,-96-1 0,111 4 0,-239 4 0,225-1 0,-1 1 0,-56 13 0,-67 26 0,114-30 0,-20 8 0,24-7 0,-1-2 0,1-2 0,-49 5 0,41-10 0,0-2 0,-1-2 0,1-2 0,0-3 0,-53-11 0,-35-10 0,123 24 0,17 2 0,20 4 0,20 8 0,1-3 0,78 8 0,95-11 0,-206-6 0,0-1 0,0 0 0,0 0 0,0-1 0,0-1 0,15-5 0,-24 7 0,0 0 0,-1 0 0,0 0 0,1 0 0,-1-1 0,0 1 0,1-1 0,-1 0 0,0 1 0,0-1 0,0 0 0,-1 0 0,1 0 0,0 0 0,-1-1 0,1 1 0,-1 0 0,0-1 0,0 1 0,0-1 0,0 1 0,0-1 0,0 1 0,-1-1 0,1 0 0,-1 0 0,0 1 0,0-1 0,0 0 0,0 1 0,0-1 0,-1 0 0,1 1 0,-2-4 0,1 1 0,-1 0 0,0 0 0,0 1 0,0-1 0,-1 1 0,1 0 0,-1-1 0,0 1 0,0 0 0,-1 1 0,1-1 0,-1 1 0,0-1 0,0 1 0,0 0 0,0 1 0,-1-1 0,1 1 0,-5-2 0,-13-5 0,0 1 0,0 1 0,-23-4 0,-6-2 0,-3-4 0,17 5 0,-1 0 0,-1 3 0,-47-6 0,-235 10 0,212 7 0,61 1 0,0 3 0,1 1 0,-91 27 0,93-22 0,-128 26 0,11-3 0,82-15 0,-142 40 0,162-42 0,-1-2 0,0-3 0,-1-2 0,-114 4 0,-4-18 0,-74 3 0,250 0 0,-33 5 0,35-5 0,0 0 0,0 1 0,0-1 0,0 1 0,0 0 0,0 0 0,0-1 0,0 1 0,0 0 0,1 1 0,-1-1 0,0 0 0,-2 3 0,4-4 0,0 1 0,-1-1 0,1 1 0,0 0 0,0-1 0,-1 1 0,1-1 0,0 1 0,0 0 0,0-1 0,0 1 0,0 0 0,0-1 0,0 1 0,0 0 0,0-1 0,0 1 0,0-1 0,0 1 0,0 0 0,0-1 0,1 1 0,-1 0 0,0-1 0,1 1 0,-1-1 0,0 1 0,1-1 0,-1 1 0,0-1 0,2 1 0,17 15 0,-6-10 0,0-1 0,0-1 0,0 1 0,1-2 0,25 4 0,74 1 0,-98-7 0,10-1 0,0 0 0,0-2 0,0-1 0,0-1 0,0-1 0,-1-1 0,0-1 0,0-1 0,-1-1 0,0-2 0,0 0 0,-1-1 0,26-19 0,31-15 0,-62 39 0,-1-2 0,0 0 0,0-1 0,-1 0 0,0-2 0,-1 1 0,21-23 0,-29 27 0,-1-1 0,1 0 0,-1 0 0,-1 0 0,1 0 0,-1-1 0,4-14 0,-7 20 0,0 0 0,-1 0 0,1 0 0,-1-1 0,0 1 0,0 0 0,0 0 0,0 0 0,0 0 0,-1 0 0,0 0 0,1 0 0,-1 0 0,0 0 0,-1 0 0,1 0 0,0 0 0,-1 0 0,0 1 0,1-1 0,-1 1 0,0-1 0,0 1 0,-1 0 0,1-1 0,-4-1 0,-5-4 0,0 1 0,-1 1 0,0 0 0,0 0 0,0 1 0,-1 1 0,0 0 0,0 1 0,0 0 0,-16-1 0,-22 0 0,-66 2 0,96 2 0,-1170 7 0,750-7 0,401 0 0,-76 11 0,101-8 0,0 0 0,0 1 0,0 0 0,1 1 0,-1 1 0,1 0 0,-26 17 0,37-21 0,0 0 0,0 0 0,0 0 0,1 1 0,-1 0 0,1-1 0,-1 1 0,1 0 0,0 0 0,0 0 0,0 0 0,0 0 0,1 1 0,-1-1 0,1 1 0,-2 5 0,3-5 0,0-1 0,0 1 0,0-1 0,1 1 0,-1-1 0,1 0 0,0 1 0,0-1 0,0 0 0,0 1 0,0-1 0,1 0 0,-1 0 0,1 0 0,0 0 0,0 0 0,4 4 0,13 12 0,1-1 0,0 0 0,2-1 0,0-2 0,44 24 0,-53-31 0,22 11 0,1-1 0,1-1 0,0-3 0,1-1 0,1-1 0,40 5 0,205 23 0,-62-16 0,34 3 0,-214-26 0,-1 2 0,0 2 0,69 17 0,-95-15 0,-15-7 0,-1 1 0,1-1 0,0 0 0,0 0 0,0 0 0,0 1 0,0-1 0,0 0 0,0 0 0,0 0 0,0 1 0,0-1 0,-1 0 0,1 0 0,0 0 0,0 1 0,0-1 0,0 0 0,-1 0 0,1 0 0,0 0 0,0 0 0,0 0 0,-1 1 0,1-1 0,0 0 0,0 0 0,0 0 0,-1 0 0,1 0 0,0 0 0,0 0 0,-1 0 0,1 0 0,-33 4 0,-418 0 0,255-7 0,-1864 3 0,2047 0 0,-1 0 0,1-1 0,0 0 0,-24-7 0,35 8 0,1-1 0,-1 1 0,0-1 0,0 0 0,1 0 0,-1 0 0,0 0 0,1 0 0,-1 0 0,1 0 0,0-1 0,-1 1 0,1 0 0,0-1 0,0 1 0,0-1 0,-2-2 0,2 2 0,1 0 0,0-1 0,0 1 0,0 0 0,0 0 0,0 0 0,0 0 0,0 0 0,1 0 0,-1 0 0,1 0 0,-1 0 0,1 0 0,0 0 0,0 0 0,0 0 0,0 0 0,0 1 0,0-1 0,2-2 0,8-8 0,1-1 0,0 2 0,0 0 0,1 0 0,1 1 0,27-15 0,-32 19 0,58-37 0,14-9 0,131-64 0,-176 103 0,0 1 0,1 2 0,1 1 0,54-4 0,-42 6 0,79-21 0,48-31 0,-78 24 0,149-33 0,-189 58 0,133-31 0,-162 32 0,18-5 0,91-14 0,-130 27 0,0 1 0,-1-1 0,1 2 0,16 1 0,-24-2 0,1 1 0,-1-1 0,0 0 0,0 0 0,1 0 0,-1 1 0,0-1 0,0 1 0,0-1 0,1 1 0,-1-1 0,0 1 0,0 0 0,0-1 0,0 1 0,0 0 0,0 0 0,0 0 0,0 0 0,-1 0 0,1 0 0,0 0 0,0 0 0,-1 0 0,1 0 0,-1 1 0,1-1 0,-1 0 0,0 0 0,1 0 0,-1 1 0,0-1 0,0 0 0,0 0 0,0 1 0,0-1 0,0 0 0,0 1 0,0-1 0,0 0 0,0 0 0,-1 2 0,-3 6 0,0-1 0,-1 0 0,0 1 0,0-2 0,-1 1 0,0-1 0,-11 11 0,-2 4 0,-2 2 0,2 1 0,0 0 0,2 2 0,1 0 0,1 1 0,1 0 0,2 1 0,-18 60 0,21-36 0,2 1 0,0 89 0,6-87 0,-2-16 0,-2 0 0,-1 0 0,-14 47 0,-45 113 0,39-122 0,-39 102 0,-49 172 0,105-308 0,-5 63 0,12-86 0,1-15 0,0-1 0,0 1 0,0-1 0,0 1 0,-1-1 0,0 0 0,0 0 0,-1 0 0,1 0 0,-1 0 0,0 0 0,-6 7 0,7-10 0,0 0 0,-1 0 0,1 0 0,-1 0 0,0-1 0,1 1 0,-1 0 0,0-1 0,0 0 0,0 0 0,0 0 0,0 0 0,0 0 0,0-1 0,0 1 0,0-1 0,0 0 0,0 0 0,-1 0 0,1 0 0,0-1 0,0 1 0,0-1 0,-5-1 0,-4-3 0,0 0 0,1-1 0,-1 0 0,1 0 0,1-1 0,-1-1 0,1 0 0,0 0 0,1-1 0,-10-11 0,-1-4 0,1 0 0,1-1 0,-18-33 0,7 3 0,3-1 0,-19-62 0,-29-124 0,22 69 0,-13-50 0,53 172 0,2 1 0,-4-77 0,12 96 0,0 5 0,1 0 0,3-31 0,-1 51 0,-1 0 0,1 0 0,0 1 0,1-1 0,-1 1 0,1-1 0,0 1 0,0 0 0,1-1 0,0 1 0,0 1 0,0-1 0,0 0 0,1 1 0,6-7 0,-7 8 0,0 1 0,0 0 0,1 0 0,-1 0 0,0 0 0,1 1 0,-1-1 0,1 1 0,0 0 0,-1 0 0,1 0 0,0 0 0,0 1 0,-1 0 0,1 0 0,0 0 0,0 0 0,0 0 0,-1 1 0,1-1 0,0 1 0,4 2 0,0 0 0,-1 0 0,0 1 0,0 0 0,0 0 0,-1 1 0,1-1 0,-1 2 0,0-1 0,-1 0 0,7 9 0,2 4 0,-1 0 0,-1 2 0,-1-1 0,11 27 0,32 94 0,74 373-606,-74-286 606,-46-203 0,-5-17 0,0 1 0,-1-1 0,0 1 0,0 0 0,0 0 0,-1-1 0,0 1 0,-1 0 0,0 0 0,0 0 0,-2 9 0,2-16 0,0 1 0,-1-1 0,1 0 0,0 0 0,-1 1 0,1-1 0,-1 0 0,0 0 0,1 0 0,-1 0 0,0 0 0,0 0 0,0 0 0,0 0 0,1 0 0,-1 0 0,0 0 0,-1 0 0,1-1 0,0 1 0,0 0 0,0-1 0,0 1 0,-1-1 0,1 0 0,0 1 0,-2-1 0,0 0 0,0 0 0,1 0 0,-1-1 0,1 0 0,-1 1 0,1-1 0,0 0 0,-1 0 0,1 0 0,0-1 0,-1 1 0,1-1 0,0 1 0,0-1 0,0 0 0,-1-1 0,-12-12 0,2 0 0,0-1 0,-14-22 0,-34-63 0,57 95 0,-164-333 146,110 211 34,-100-162-1,146 271-153,-1 1-1,-1 0 0,0 0 0,-29-25 1,36 37-28,-1 0 0,0 0 0,-1 0 0,1 1 0,-1 1 0,0 0 0,-1 0 0,1 0 0,0 1 0,-1 1 0,0-1 0,-20-1 0,-15 4 2,0 1 0,-60 9 0,88-7 0,1 1 0,-1 1 0,1 0 0,0 1 0,0 0 0,1 2 0,-1 0 0,2 0 0,-1 2 0,1 0 0,1 0 0,-21 21 0,12-9 0,2 1 0,0 1 0,2 1 0,0 1 0,2 0 0,-15 34 0,19-33 0,2 0 0,1 1 0,1 0 0,2 1 0,1-1 0,-2 39 0,6 176 0,3-171 0,-6 112 0,1-158 0,-1 0 0,-2 0 0,0 0 0,-19 48 0,9-41 0,0-1 0,-2-2 0,-28 37 0,-72 78 0,74-94 0,40-45 0,0-3 0,2 0 0,-1 0 0,0 1 0,1 0 0,-1-1 0,1 1 0,-2 6 0,4-10 0,-1 1 0,1-1 0,0 1 0,0-1 0,0 1 0,0-1 0,0 1 0,0 0 0,0-1 0,0 1 0,0-1 0,0 1 0,1-1 0,-1 1 0,0-1 0,0 1 0,0-1 0,1 1 0,-1-1 0,0 1 0,1-1 0,-1 0 0,0 1 0,1-1 0,-1 1 0,1 0 0,1 0 0,0 0 0,0-1 0,0 1 0,0 0 0,0-1 0,0 1 0,0-1 0,0 0 0,0 1 0,0-1 0,3 0 0,16-2 0,0 0 0,0-1 0,37-11 0,167-60 0,86-45-164,240-106-1084,-7-34-228,-277 110 902,-194 107 529,323-173-20,-329 184 67,1 2 0,1 4 0,143-31-1,178 13 182,-273 33 617,682-8 1536,-574 19-2090,-199-2-246,0-1 0,0-1 0,0-1 0,45-14 0,95-45 0,-140 53 0,1 1 0,1 1 0,-1 1 0,1 1 0,29-1 0,143 3 0,343 7 0,-437-3 0,-67-2 0,1-2 0,59-14 0,-52 9 0,57-5 0,293 11 0,-214 5 0,-124-2 0,3-1 0,0 2 0,114 18 0,-127-9-1365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93A24A-FE89-413B-A3F2-A3004AAD50DB}" type="datetimeFigureOut">
              <a:rPr lang="nb-NO" smtClean="0"/>
              <a:t>05.12.2024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E583C5-9CDC-4FD5-BCED-369ED03D3AEB}" type="slidenum">
              <a:rPr lang="nb-NO" smtClean="0"/>
              <a:t>‹#›</a:t>
            </a:fld>
            <a:endParaRPr lang="nb-NO"/>
          </a:p>
        </p:txBody>
      </p:sp>
    </p:spTree>
    <p:extLst>
      <p:ext uri="{BB962C8B-B14F-4D97-AF65-F5344CB8AC3E}">
        <p14:creationId xmlns:p14="http://schemas.microsoft.com/office/powerpoint/2010/main" val="3517165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a:highlight>
                <a:srgbClr val="FFFF00"/>
              </a:highlight>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C2356-C3B4-4991-B0DC-E1DE450C9C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817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ts val="1363"/>
              </a:lnSpc>
            </a:pPr>
            <a:r>
              <a:rPr lang="en-US" sz="1200" dirty="0">
                <a:solidFill>
                  <a:srgbClr val="000000"/>
                </a:solidFill>
                <a:latin typeface="Open Sans"/>
                <a:ea typeface="Open Sans"/>
                <a:cs typeface="Open Sans"/>
                <a:sym typeface="Open Sans"/>
              </a:rPr>
              <a:t>Fra </a:t>
            </a:r>
            <a:r>
              <a:rPr lang="en-US" sz="1200" dirty="0" err="1">
                <a:solidFill>
                  <a:srgbClr val="000000"/>
                </a:solidFill>
                <a:latin typeface="Open Sans"/>
                <a:ea typeface="Open Sans"/>
                <a:cs typeface="Open Sans"/>
                <a:sym typeface="Open Sans"/>
              </a:rPr>
              <a:t>kjennelsen</a:t>
            </a:r>
            <a:r>
              <a:rPr lang="en-US" sz="1200" dirty="0">
                <a:solidFill>
                  <a:srgbClr val="000000"/>
                </a:solidFill>
                <a:latin typeface="Open Sans"/>
                <a:ea typeface="Open Sans"/>
                <a:cs typeface="Open Sans"/>
                <a:sym typeface="Open Sans"/>
              </a:rPr>
              <a:t>: </a:t>
            </a:r>
            <a:endParaRPr lang="nb-NO" dirty="0">
              <a:sym typeface="Open Sans"/>
            </a:endParaRPr>
          </a:p>
          <a:p>
            <a:pPr algn="l">
              <a:lnSpc>
                <a:spcPts val="1363"/>
              </a:lnSpc>
            </a:pPr>
            <a:r>
              <a:rPr lang="en-US" sz="1200" dirty="0">
                <a:solidFill>
                  <a:srgbClr val="000000"/>
                </a:solidFill>
                <a:latin typeface="Open Sans"/>
                <a:ea typeface="Open Sans"/>
                <a:cs typeface="Open Sans"/>
                <a:sym typeface="Open Sans"/>
              </a:rPr>
              <a:t>«</a:t>
            </a:r>
            <a:r>
              <a:rPr lang="en-US" sz="1200" dirty="0" err="1">
                <a:solidFill>
                  <a:srgbClr val="000000"/>
                </a:solidFill>
                <a:latin typeface="Open Sans"/>
                <a:ea typeface="Open Sans"/>
                <a:cs typeface="Open Sans"/>
                <a:sym typeface="Open Sans"/>
              </a:rPr>
              <a:t>Rikslønnsnemndas</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nøytrale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medlemmer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har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kommet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til</a:t>
            </a:r>
            <a:r>
              <a:rPr lang="en-US" sz="1200" dirty="0">
                <a:solidFill>
                  <a:srgbClr val="000000"/>
                </a:solidFill>
                <a:latin typeface="Open Sans"/>
                <a:ea typeface="Open Sans"/>
                <a:cs typeface="Open Sans"/>
                <a:sym typeface="Open Sans"/>
              </a:rPr>
              <a:t> at det </a:t>
            </a:r>
            <a:r>
              <a:rPr lang="en-US" sz="1200" dirty="0" err="1">
                <a:solidFill>
                  <a:srgbClr val="000000"/>
                </a:solidFill>
                <a:latin typeface="Open Sans"/>
                <a:ea typeface="Open Sans"/>
                <a:cs typeface="Open Sans"/>
                <a:sym typeface="Open Sans"/>
              </a:rPr>
              <a:t>i</a:t>
            </a:r>
            <a:r>
              <a:rPr lang="en-US" sz="1200" dirty="0">
                <a:solidFill>
                  <a:srgbClr val="000000"/>
                </a:solidFill>
                <a:latin typeface="Open Sans"/>
                <a:ea typeface="Open Sans"/>
                <a:cs typeface="Open Sans"/>
                <a:sym typeface="Open Sans"/>
              </a:rPr>
              <a:t> 2016 </a:t>
            </a:r>
            <a:r>
              <a:rPr lang="en-US" sz="1200" dirty="0" err="1">
                <a:solidFill>
                  <a:srgbClr val="000000"/>
                </a:solidFill>
                <a:latin typeface="Open Sans"/>
                <a:ea typeface="Open Sans"/>
                <a:cs typeface="Open Sans"/>
                <a:sym typeface="Open Sans"/>
              </a:rPr>
              <a:t>ikke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ble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etablert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en</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ny</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avtalemodell</a:t>
            </a:r>
            <a:r>
              <a:rPr lang="en-US" sz="1200" dirty="0">
                <a:solidFill>
                  <a:srgbClr val="000000"/>
                </a:solidFill>
                <a:latin typeface="Open Sans"/>
                <a:ea typeface="Open Sans"/>
                <a:cs typeface="Open Sans"/>
                <a:sym typeface="Open Sans"/>
              </a:rPr>
              <a:t> med et </a:t>
            </a:r>
            <a:r>
              <a:rPr lang="en-US" sz="1200" dirty="0" err="1">
                <a:solidFill>
                  <a:srgbClr val="000000"/>
                </a:solidFill>
                <a:latin typeface="Open Sans"/>
                <a:ea typeface="Open Sans"/>
                <a:cs typeface="Open Sans"/>
                <a:sym typeface="Open Sans"/>
              </a:rPr>
              <a:t>prinsipp</a:t>
            </a:r>
            <a:r>
              <a:rPr lang="en-US" sz="1200" dirty="0">
                <a:solidFill>
                  <a:srgbClr val="000000"/>
                </a:solidFill>
                <a:latin typeface="Open Sans"/>
                <a:ea typeface="Open Sans"/>
                <a:cs typeface="Open Sans"/>
                <a:sym typeface="Open Sans"/>
              </a:rPr>
              <a:t> om at </a:t>
            </a:r>
            <a:r>
              <a:rPr lang="en-US" sz="1200" dirty="0" err="1">
                <a:solidFill>
                  <a:srgbClr val="000000"/>
                </a:solidFill>
                <a:latin typeface="Open Sans"/>
                <a:ea typeface="Open Sans"/>
                <a:cs typeface="Open Sans"/>
                <a:sym typeface="Open Sans"/>
              </a:rPr>
              <a:t>lønnsmidlene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fullt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ut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skal</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avsettes</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til</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lokale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forhandlinger</a:t>
            </a:r>
            <a:r>
              <a:rPr lang="en-US" sz="1200" dirty="0">
                <a:solidFill>
                  <a:srgbClr val="000000"/>
                </a:solidFill>
                <a:latin typeface="Open Sans"/>
                <a:ea typeface="Open Sans"/>
                <a:cs typeface="Open Sans"/>
                <a:sym typeface="Open Sans"/>
              </a:rPr>
              <a:t>, men at </a:t>
            </a:r>
            <a:r>
              <a:rPr lang="en-US" sz="1200" dirty="0" err="1">
                <a:solidFill>
                  <a:srgbClr val="000000"/>
                </a:solidFill>
                <a:latin typeface="Open Sans"/>
                <a:ea typeface="Open Sans"/>
                <a:cs typeface="Open Sans"/>
                <a:sym typeface="Open Sans"/>
              </a:rPr>
              <a:t>fordeling</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mellom</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lokale</a:t>
            </a:r>
            <a:r>
              <a:rPr lang="en-US" sz="1200" dirty="0">
                <a:solidFill>
                  <a:srgbClr val="000000"/>
                </a:solidFill>
                <a:latin typeface="Open Sans"/>
                <a:ea typeface="Open Sans"/>
                <a:cs typeface="Open Sans"/>
                <a:sym typeface="Open Sans"/>
              </a:rPr>
              <a:t> og </a:t>
            </a:r>
            <a:r>
              <a:rPr lang="en-US" sz="1200" dirty="0" err="1">
                <a:solidFill>
                  <a:srgbClr val="000000"/>
                </a:solidFill>
                <a:latin typeface="Open Sans"/>
                <a:ea typeface="Open Sans"/>
                <a:cs typeface="Open Sans"/>
                <a:sym typeface="Open Sans"/>
              </a:rPr>
              <a:t>sentrale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tillegg</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fortsatt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skal</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være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gjenstand</a:t>
            </a:r>
            <a:r>
              <a:rPr lang="en-US" sz="1200" dirty="0">
                <a:solidFill>
                  <a:srgbClr val="000000"/>
                </a:solidFill>
                <a:latin typeface="Open Sans"/>
                <a:ea typeface="Open Sans"/>
                <a:cs typeface="Open Sans"/>
                <a:sym typeface="Open Sans"/>
              </a:rPr>
              <a:t> for </a:t>
            </a:r>
            <a:r>
              <a:rPr lang="en-US" sz="1200" dirty="0" err="1">
                <a:solidFill>
                  <a:srgbClr val="000000"/>
                </a:solidFill>
                <a:latin typeface="Open Sans"/>
                <a:ea typeface="Open Sans"/>
                <a:cs typeface="Open Sans"/>
                <a:sym typeface="Open Sans"/>
              </a:rPr>
              <a:t>årlige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forhandlinger</a:t>
            </a:r>
            <a:r>
              <a:rPr lang="en-US" sz="1200" dirty="0">
                <a:solidFill>
                  <a:srgbClr val="000000"/>
                </a:solidFill>
                <a:latin typeface="Open Sans"/>
                <a:ea typeface="Open Sans"/>
                <a:cs typeface="Open Sans"/>
                <a:sym typeface="Open Sans"/>
              </a:rPr>
              <a:t>.»</a:t>
            </a:r>
            <a:endParaRPr lang="en-US" dirty="0"/>
          </a:p>
          <a:p>
            <a:pPr algn="l">
              <a:lnSpc>
                <a:spcPts val="1363"/>
              </a:lnSpc>
            </a:pPr>
            <a:r>
              <a:rPr lang="en-US" sz="1200" dirty="0">
                <a:solidFill>
                  <a:srgbClr val="000000"/>
                </a:solidFill>
                <a:latin typeface="Open Sans"/>
                <a:ea typeface="Open Sans"/>
                <a:cs typeface="Open Sans"/>
                <a:sym typeface="Open Sans"/>
              </a:rPr>
              <a:t> </a:t>
            </a:r>
          </a:p>
          <a:p>
            <a:pPr algn="l">
              <a:lnSpc>
                <a:spcPts val="1363"/>
              </a:lnSpc>
            </a:pPr>
            <a:r>
              <a:rPr lang="en-US" sz="1200" dirty="0">
                <a:solidFill>
                  <a:srgbClr val="000000"/>
                </a:solidFill>
                <a:latin typeface="Open Sans"/>
                <a:ea typeface="Open Sans"/>
                <a:cs typeface="Open Sans"/>
                <a:sym typeface="Open Sans"/>
              </a:rPr>
              <a:t>«</a:t>
            </a:r>
            <a:r>
              <a:rPr lang="en-US" sz="1200" dirty="0" err="1">
                <a:solidFill>
                  <a:srgbClr val="000000"/>
                </a:solidFill>
                <a:latin typeface="Open Sans"/>
                <a:ea typeface="Open Sans"/>
                <a:cs typeface="Open Sans"/>
                <a:sym typeface="Open Sans"/>
              </a:rPr>
              <a:t>Rikslønnsnemndas</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nøytrale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medlemmer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mener</a:t>
            </a:r>
            <a:r>
              <a:rPr lang="en-US" sz="1200" dirty="0">
                <a:solidFill>
                  <a:srgbClr val="000000"/>
                </a:solidFill>
                <a:latin typeface="Open Sans"/>
                <a:ea typeface="Open Sans"/>
                <a:cs typeface="Open Sans"/>
                <a:sym typeface="Open Sans"/>
              </a:rPr>
              <a:t> at </a:t>
            </a:r>
            <a:r>
              <a:rPr lang="en-US" sz="1200" dirty="0" err="1">
                <a:solidFill>
                  <a:srgbClr val="000000"/>
                </a:solidFill>
                <a:latin typeface="Open Sans"/>
                <a:ea typeface="Open Sans"/>
                <a:cs typeface="Open Sans"/>
                <a:sym typeface="Open Sans"/>
              </a:rPr>
              <a:t>en</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slik</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endring</a:t>
            </a:r>
            <a:r>
              <a:rPr lang="en-US" sz="1200" dirty="0">
                <a:solidFill>
                  <a:srgbClr val="000000"/>
                </a:solidFill>
                <a:latin typeface="Open Sans"/>
                <a:ea typeface="Open Sans"/>
                <a:cs typeface="Open Sans"/>
                <a:sym typeface="Open Sans"/>
              </a:rPr>
              <a:t> av </a:t>
            </a:r>
            <a:r>
              <a:rPr lang="en-US" sz="1200" dirty="0" err="1">
                <a:solidFill>
                  <a:srgbClr val="000000"/>
                </a:solidFill>
                <a:latin typeface="Open Sans"/>
                <a:ea typeface="Open Sans"/>
                <a:cs typeface="Open Sans"/>
                <a:sym typeface="Open Sans"/>
              </a:rPr>
              <a:t>hovedtariffavtalen</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som</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staten</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har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lagt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ned</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påstand</a:t>
            </a:r>
            <a:r>
              <a:rPr lang="en-US" sz="1200" dirty="0">
                <a:solidFill>
                  <a:srgbClr val="000000"/>
                </a:solidFill>
                <a:latin typeface="Open Sans"/>
                <a:ea typeface="Open Sans"/>
                <a:cs typeface="Open Sans"/>
                <a:sym typeface="Open Sans"/>
              </a:rPr>
              <a:t> om, </a:t>
            </a:r>
            <a:r>
              <a:rPr lang="en-US" sz="1200" dirty="0" err="1">
                <a:solidFill>
                  <a:srgbClr val="000000"/>
                </a:solidFill>
                <a:latin typeface="Open Sans"/>
                <a:ea typeface="Open Sans"/>
                <a:cs typeface="Open Sans"/>
                <a:sym typeface="Open Sans"/>
              </a:rPr>
              <a:t>bør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finne</a:t>
            </a:r>
            <a:r>
              <a:rPr lang="en-US" sz="1200" dirty="0">
                <a:solidFill>
                  <a:srgbClr val="000000"/>
                </a:solidFill>
                <a:latin typeface="Open Sans"/>
                <a:ea typeface="Open Sans"/>
                <a:cs typeface="Open Sans"/>
                <a:sym typeface="Open Sans"/>
              </a:rPr>
              <a:t> sin </a:t>
            </a:r>
            <a:r>
              <a:rPr lang="en-US" sz="1200" dirty="0" err="1">
                <a:solidFill>
                  <a:srgbClr val="000000"/>
                </a:solidFill>
                <a:latin typeface="Open Sans"/>
                <a:ea typeface="Open Sans"/>
                <a:cs typeface="Open Sans"/>
                <a:sym typeface="Open Sans"/>
              </a:rPr>
              <a:t>avklaring</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og</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løsning</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gjennom</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forhandling</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mellom</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partene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Rikslønnsnemndas</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nøytrale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medlemmer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har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derfor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kommet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til</a:t>
            </a:r>
            <a:r>
              <a:rPr lang="en-US" sz="1200" dirty="0">
                <a:solidFill>
                  <a:srgbClr val="000000"/>
                </a:solidFill>
                <a:latin typeface="Open Sans"/>
                <a:ea typeface="Open Sans"/>
                <a:cs typeface="Open Sans"/>
                <a:sym typeface="Open Sans"/>
              </a:rPr>
              <a:t> at </a:t>
            </a:r>
            <a:r>
              <a:rPr lang="en-US" sz="1200" dirty="0" err="1">
                <a:solidFill>
                  <a:srgbClr val="000000"/>
                </a:solidFill>
                <a:latin typeface="Open Sans"/>
                <a:ea typeface="Open Sans"/>
                <a:cs typeface="Open Sans"/>
                <a:sym typeface="Open Sans"/>
              </a:rPr>
              <a:t>gjeldende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hovedtariffavtale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mellom</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Akademikerne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og</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staten</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videreføres</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frem</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til</a:t>
            </a:r>
            <a:r>
              <a:rPr lang="en-US" sz="1200" dirty="0">
                <a:solidFill>
                  <a:srgbClr val="000000"/>
                </a:solidFill>
                <a:latin typeface="Open Sans"/>
                <a:ea typeface="Open Sans"/>
                <a:cs typeface="Open Sans"/>
                <a:sym typeface="Open Sans"/>
              </a:rPr>
              <a:t> 30. </a:t>
            </a:r>
            <a:r>
              <a:rPr lang="en-US" sz="1200" dirty="0" err="1">
                <a:solidFill>
                  <a:srgbClr val="000000"/>
                </a:solidFill>
                <a:latin typeface="Open Sans"/>
                <a:ea typeface="Open Sans"/>
                <a:cs typeface="Open Sans"/>
                <a:sym typeface="Open Sans"/>
              </a:rPr>
              <a:t>april</a:t>
            </a:r>
            <a:r>
              <a:rPr lang="en-US" sz="1200" dirty="0">
                <a:solidFill>
                  <a:srgbClr val="000000"/>
                </a:solidFill>
                <a:latin typeface="Open Sans"/>
                <a:ea typeface="Open Sans"/>
                <a:cs typeface="Open Sans"/>
                <a:sym typeface="Open Sans"/>
              </a:rPr>
              <a:t> 2026, men </a:t>
            </a:r>
            <a:r>
              <a:rPr lang="en-US" sz="1200" dirty="0" err="1">
                <a:solidFill>
                  <a:srgbClr val="000000"/>
                </a:solidFill>
                <a:latin typeface="Open Sans"/>
                <a:ea typeface="Open Sans"/>
                <a:cs typeface="Open Sans"/>
                <a:sym typeface="Open Sans"/>
              </a:rPr>
              <a:t>vil</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ikke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utelukke</a:t>
            </a:r>
            <a:r>
              <a:rPr lang="en-US" sz="1200" dirty="0">
                <a:solidFill>
                  <a:srgbClr val="000000"/>
                </a:solidFill>
                <a:latin typeface="Open Sans"/>
                <a:ea typeface="Open Sans"/>
                <a:cs typeface="Open Sans"/>
                <a:sym typeface="Open Sans"/>
              </a:rPr>
              <a:t> at </a:t>
            </a:r>
            <a:r>
              <a:rPr lang="en-US" sz="1200" dirty="0" err="1">
                <a:solidFill>
                  <a:srgbClr val="000000"/>
                </a:solidFill>
                <a:latin typeface="Open Sans"/>
                <a:ea typeface="Open Sans"/>
                <a:cs typeface="Open Sans"/>
                <a:sym typeface="Open Sans"/>
              </a:rPr>
              <a:t>en</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annen</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løsning</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kan</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bli</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nødvendig</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dersom</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forhandlinger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ikke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fører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frem</a:t>
            </a:r>
            <a:r>
              <a:rPr lang="en-US" sz="1200" dirty="0">
                <a:solidFill>
                  <a:srgbClr val="000000"/>
                </a:solidFill>
                <a:latin typeface="Open Sans"/>
                <a:ea typeface="Open Sans"/>
                <a:cs typeface="Open Sans"/>
                <a:sym typeface="Open Sans"/>
              </a:rPr>
              <a:t>”</a:t>
            </a:r>
            <a:endParaRPr lang="nb-NO" b="1" i="0" dirty="0">
              <a:solidFill>
                <a:srgbClr val="005187"/>
              </a:solidFill>
              <a:effectLst/>
              <a:latin typeface="ProximaNova-Regular"/>
            </a:endParaRPr>
          </a:p>
          <a:p>
            <a:endParaRPr lang="nb-NO" b="1" i="0" dirty="0">
              <a:solidFill>
                <a:srgbClr val="005187"/>
              </a:solidFill>
              <a:effectLst/>
              <a:latin typeface="ProximaNova-Regular"/>
            </a:endParaRPr>
          </a:p>
          <a:p>
            <a:r>
              <a:rPr lang="nb-NO" b="1" i="0" dirty="0">
                <a:solidFill>
                  <a:srgbClr val="005187"/>
                </a:solidFill>
                <a:effectLst/>
                <a:latin typeface="ProximaNova-Regular"/>
              </a:rPr>
              <a:t>Hva er resultatet for LO?</a:t>
            </a:r>
          </a:p>
          <a:p>
            <a:r>
              <a:rPr lang="nb-NO" b="0" i="0" dirty="0">
                <a:solidFill>
                  <a:srgbClr val="3C3C3B"/>
                </a:solidFill>
                <a:effectLst/>
                <a:latin typeface="ProximaNova-Regular"/>
              </a:rPr>
              <a:t>Rikslønnsnemnda </a:t>
            </a:r>
            <a:r>
              <a:rPr lang="nb-NO" dirty="0">
                <a:solidFill>
                  <a:srgbClr val="3C3C3B"/>
                </a:solidFill>
                <a:latin typeface="ProximaNova-Regular"/>
              </a:rPr>
              <a:t>ga</a:t>
            </a:r>
            <a:r>
              <a:rPr lang="nb-NO" b="0" i="0" dirty="0">
                <a:solidFill>
                  <a:srgbClr val="3C3C3B"/>
                </a:solidFill>
                <a:effectLst/>
                <a:latin typeface="ProximaNova-Regular"/>
              </a:rPr>
              <a:t> ikke LO medhold i at det skal være én tariffavtale i staten (det vil si fire likelydende avtaler). LO dømmes inn i tariffavtalen som YS har. Det er samme avtalen som LO sa ja til i meklingen, men som medlemmene deres senere stemte ned i uravstemningen. Dermed havnet de i Rikslønnsnemnda.</a:t>
            </a:r>
            <a:endParaRPr lang="nb-NO" b="1" i="0" dirty="0">
              <a:solidFill>
                <a:srgbClr val="005187"/>
              </a:solidFill>
              <a:effectLst/>
              <a:latin typeface="ProximaNova-Regular"/>
            </a:endParaRPr>
          </a:p>
          <a:p>
            <a:endParaRPr lang="nb-NO" b="1" i="0" dirty="0">
              <a:solidFill>
                <a:srgbClr val="005187"/>
              </a:solidFill>
              <a:effectLst/>
              <a:latin typeface="ProximaNova-Regular"/>
            </a:endParaRPr>
          </a:p>
          <a:p>
            <a:r>
              <a:rPr lang="nb-NO" b="1" i="0" dirty="0">
                <a:solidFill>
                  <a:srgbClr val="005187"/>
                </a:solidFill>
                <a:effectLst/>
                <a:latin typeface="ProximaNova-Regular"/>
              </a:rPr>
              <a:t>Kan kjennelsene ankes?</a:t>
            </a:r>
          </a:p>
          <a:p>
            <a:r>
              <a:rPr lang="nb-NO" b="0" i="0" dirty="0">
                <a:solidFill>
                  <a:srgbClr val="3C3C3B"/>
                </a:solidFill>
                <a:effectLst/>
                <a:latin typeface="ProximaNova-Regular"/>
              </a:rPr>
              <a:t>Rikslønnsnemndas beslutning er endelig og regnes som resultatet av årets tariffoppgjør. Nemndas beslutning regnes som hovedtariffavtalen for perioden 2024 – 2026. </a:t>
            </a:r>
          </a:p>
          <a:p>
            <a:endParaRPr lang="nb-NO" b="0" i="0" dirty="0">
              <a:solidFill>
                <a:srgbClr val="3C3C3B"/>
              </a:solidFill>
              <a:effectLst/>
              <a:latin typeface="ProximaNova-Regular"/>
            </a:endParaRPr>
          </a:p>
          <a:p>
            <a:r>
              <a:rPr lang="nb-NO" b="1" i="0" dirty="0">
                <a:solidFill>
                  <a:srgbClr val="005187"/>
                </a:solidFill>
                <a:effectLst/>
                <a:latin typeface="ProximaNova-Regular"/>
              </a:rPr>
              <a:t>Det påpekes i media og av LO at avtalen bare gjelder frem til 2026 og at partene har frist frem til da med å bli enige. Stemmer dette?</a:t>
            </a:r>
          </a:p>
          <a:p>
            <a:pPr algn="l"/>
            <a:r>
              <a:rPr lang="nb-NO" b="0" i="0" dirty="0">
                <a:solidFill>
                  <a:srgbClr val="3C3C3B"/>
                </a:solidFill>
                <a:effectLst/>
                <a:latin typeface="ProximaNova-Regular"/>
              </a:rPr>
              <a:t>Rikslønnsnemnda beslutning er å videreføre avtalen mellom staten og Akademikerne frem til 30. april 2026. Dette var også det Akademikerne krevde i Rikslønnsnemda. Det er helt ventet i og med at avtaleperioden for hovedtariffavtalen i staten er to år. Tariffavtalen skal reforhandles igjen om to år, uavhengig om man hadde fått en enighet mellom partene eller en avgjørelse i nemnda. </a:t>
            </a:r>
          </a:p>
          <a:p>
            <a:pPr algn="l"/>
            <a:r>
              <a:rPr lang="nb-NO" b="0" i="0" dirty="0">
                <a:solidFill>
                  <a:srgbClr val="3C3C3B"/>
                </a:solidFill>
                <a:effectLst/>
                <a:latin typeface="ProximaNova-Regular"/>
              </a:rPr>
              <a:t>Rikslønnsnemnda påpeker at dersom staten ønsker én tariffavtale, bør det avklares i forhandlinger mellom partene. Nemnda gir ingen pålegg eller føringer som partene må følge i neste </a:t>
            </a:r>
            <a:r>
              <a:rPr lang="nb-NO" b="0" i="0" dirty="0" err="1">
                <a:solidFill>
                  <a:srgbClr val="3C3C3B"/>
                </a:solidFill>
                <a:effectLst/>
                <a:latin typeface="ProximaNova-Regular"/>
              </a:rPr>
              <a:t>hovedtariffoppgjør</a:t>
            </a:r>
            <a:r>
              <a:rPr lang="nb-NO" b="0" i="0" dirty="0">
                <a:solidFill>
                  <a:srgbClr val="3C3C3B"/>
                </a:solidFill>
                <a:effectLst/>
                <a:latin typeface="ProximaNova-Regular"/>
              </a:rPr>
              <a:t>. Partene står naturligvis fritt til å fremme sine krav i neste </a:t>
            </a:r>
            <a:r>
              <a:rPr lang="nb-NO" b="0" i="0" dirty="0" err="1">
                <a:solidFill>
                  <a:srgbClr val="3C3C3B"/>
                </a:solidFill>
                <a:effectLst/>
                <a:latin typeface="ProximaNova-Regular"/>
              </a:rPr>
              <a:t>hovedtariffoppgjør</a:t>
            </a:r>
            <a:r>
              <a:rPr lang="nb-NO" b="0" i="0" dirty="0">
                <a:solidFill>
                  <a:srgbClr val="3C3C3B"/>
                </a:solidFill>
                <a:effectLst/>
                <a:latin typeface="ProximaNova-Regular"/>
              </a:rPr>
              <a:t> våren 2026, som det alltid er. </a:t>
            </a:r>
          </a:p>
          <a:p>
            <a:endParaRPr lang="nb-NO" b="1" i="0" dirty="0">
              <a:solidFill>
                <a:srgbClr val="005187"/>
              </a:solidFill>
              <a:effectLst/>
              <a:latin typeface="ProximaNova-Regular"/>
            </a:endParaRPr>
          </a:p>
          <a:p>
            <a:r>
              <a:rPr lang="nb-NO" b="1" i="0" dirty="0">
                <a:solidFill>
                  <a:srgbClr val="005187"/>
                </a:solidFill>
                <a:effectLst/>
                <a:latin typeface="ProximaNova-Regular"/>
              </a:rPr>
              <a:t>I kjennelsen står det at Rikslønnsnemndas nøytrale medlemmer har kommet til at det i 2016 ikke ble etablert en ny avtalemodell med et prinsipp om at lønnsmidlene fullt ut skal avsettes til lokale forhandlinger, men at fordeling mellom lokale og sentrale tillegg fortsatt skal være gjenstand for årlige forhandlinger. Er Akademikerne enige i det?</a:t>
            </a:r>
          </a:p>
          <a:p>
            <a:r>
              <a:rPr lang="nb-NO" b="0" i="0" dirty="0">
                <a:solidFill>
                  <a:srgbClr val="3C3C3B"/>
                </a:solidFill>
                <a:effectLst/>
                <a:latin typeface="ProximaNova-Regular"/>
              </a:rPr>
              <a:t>Akademikerne er uenig i dette. Protokolltilførsel 2 i hovedtariffavtalen av 2016 peker klart på at det fremtidige lønns- og forhandlingssystemet skal bygges på at den sentralt fremforhandlede rammen skal fordeles til forhandlingsstedene, og videre at det er de lokale parter, som innenfor denne rammen forhandler om fordelingen. Dette har også vært resultatet i alle etterfølgende oppgjør etter 2016.</a:t>
            </a:r>
            <a:endParaRPr lang="nb-NO" b="1" dirty="0"/>
          </a:p>
        </p:txBody>
      </p:sp>
      <p:sp>
        <p:nvSpPr>
          <p:cNvPr id="4" name="Plassholder for lysbildenummer 3"/>
          <p:cNvSpPr>
            <a:spLocks noGrp="1"/>
          </p:cNvSpPr>
          <p:nvPr>
            <p:ph type="sldNum" sz="quarter" idx="5"/>
          </p:nvPr>
        </p:nvSpPr>
        <p:spPr/>
        <p:txBody>
          <a:bodyPr/>
          <a:lstStyle/>
          <a:p>
            <a:fld id="{E0E583C5-9CDC-4FD5-BCED-369ED03D3AEB}" type="slidenum">
              <a:rPr lang="nb-NO" smtClean="0"/>
              <a:t>11</a:t>
            </a:fld>
            <a:endParaRPr lang="nb-NO"/>
          </a:p>
        </p:txBody>
      </p:sp>
    </p:spTree>
    <p:extLst>
      <p:ext uri="{BB962C8B-B14F-4D97-AF65-F5344CB8AC3E}">
        <p14:creationId xmlns:p14="http://schemas.microsoft.com/office/powerpoint/2010/main" val="1736216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a:highlight>
                <a:srgbClr val="FFFF00"/>
              </a:highlight>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C2356-C3B4-4991-B0DC-E1DE450C9C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213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pPr>
            <a:r>
              <a:rPr lang="nb-NO" dirty="0">
                <a:latin typeface="Arial"/>
                <a:cs typeface="Arial"/>
              </a:rPr>
              <a:t>Dette skal vi gjennom i dag:</a:t>
            </a:r>
          </a:p>
          <a:p>
            <a:pPr marL="171450" indent="-171450">
              <a:lnSpc>
                <a:spcPct val="150000"/>
              </a:lnSpc>
              <a:buFont typeface="Arial" panose="020B0604020202020204" pitchFamily="34" charset="0"/>
              <a:buChar char="•"/>
            </a:pPr>
            <a:r>
              <a:rPr lang="nb-NO" dirty="0">
                <a:latin typeface="Arial"/>
                <a:cs typeface="Arial"/>
              </a:rPr>
              <a:t>Rikslønnsnemnda</a:t>
            </a:r>
          </a:p>
          <a:p>
            <a:pPr marL="171450" indent="-171450">
              <a:lnSpc>
                <a:spcPct val="150000"/>
              </a:lnSpc>
              <a:buFont typeface="Arial" panose="020B0604020202020204" pitchFamily="34" charset="0"/>
              <a:buChar char="•"/>
            </a:pPr>
            <a:r>
              <a:rPr lang="nb-NO" sz="1200" dirty="0">
                <a:solidFill>
                  <a:schemeClr val="tx1"/>
                </a:solidFill>
                <a:latin typeface="Arial"/>
                <a:cs typeface="Arial"/>
              </a:rPr>
              <a:t>historien og bakteppet </a:t>
            </a:r>
            <a:endParaRPr lang="nb-NO" dirty="0">
              <a:latin typeface="Aptos" panose="02110004020202020204"/>
              <a:cs typeface="Arial"/>
            </a:endParaRPr>
          </a:p>
          <a:p>
            <a:pPr marL="171450" indent="-171450">
              <a:lnSpc>
                <a:spcPct val="150000"/>
              </a:lnSpc>
              <a:buFont typeface="Arial" panose="020B0604020202020204" pitchFamily="34" charset="0"/>
              <a:buChar char="•"/>
            </a:pPr>
            <a:r>
              <a:rPr lang="nb-NO" sz="1200" dirty="0">
                <a:solidFill>
                  <a:schemeClr val="tx1"/>
                </a:solidFill>
                <a:latin typeface="Arial"/>
                <a:cs typeface="Arial"/>
              </a:rPr>
              <a:t>lokale forhandlinger i 2024</a:t>
            </a:r>
            <a:endParaRPr lang="nb-NO" dirty="0"/>
          </a:p>
          <a:p>
            <a:pPr marL="171450" indent="-171450">
              <a:lnSpc>
                <a:spcPct val="150000"/>
              </a:lnSpc>
              <a:buFont typeface="Arial" panose="020B0604020202020204" pitchFamily="34" charset="0"/>
              <a:buChar char="•"/>
            </a:pPr>
            <a:r>
              <a:rPr lang="nb-NO" sz="1200" dirty="0">
                <a:solidFill>
                  <a:schemeClr val="tx1"/>
                </a:solidFill>
                <a:latin typeface="Arial"/>
                <a:cs typeface="Arial"/>
              </a:rPr>
              <a:t>lønnsoppgjøret 2024 </a:t>
            </a:r>
          </a:p>
          <a:p>
            <a:endParaRPr lang="nb-NO" dirty="0"/>
          </a:p>
        </p:txBody>
      </p:sp>
      <p:sp>
        <p:nvSpPr>
          <p:cNvPr id="4" name="Plassholder for lysbildenummer 3"/>
          <p:cNvSpPr>
            <a:spLocks noGrp="1"/>
          </p:cNvSpPr>
          <p:nvPr>
            <p:ph type="sldNum" sz="quarter" idx="5"/>
          </p:nvPr>
        </p:nvSpPr>
        <p:spPr/>
        <p:txBody>
          <a:bodyPr/>
          <a:lstStyle/>
          <a:p>
            <a:fld id="{E0E583C5-9CDC-4FD5-BCED-369ED03D3AEB}" type="slidenum">
              <a:rPr lang="nb-NO" smtClean="0"/>
              <a:t>3</a:t>
            </a:fld>
            <a:endParaRPr lang="nb-NO"/>
          </a:p>
        </p:txBody>
      </p:sp>
    </p:spTree>
    <p:extLst>
      <p:ext uri="{BB962C8B-B14F-4D97-AF65-F5344CB8AC3E}">
        <p14:creationId xmlns:p14="http://schemas.microsoft.com/office/powerpoint/2010/main" val="318886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23850" marR="0" lvl="0" indent="-32385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Char char="●"/>
              <a:tabLst/>
              <a:defRPr/>
            </a:pPr>
            <a:r>
              <a:rPr lang="nb-NO" dirty="0">
                <a:solidFill>
                  <a:srgbClr val="262682"/>
                </a:solidFill>
                <a:latin typeface="Times New Roman"/>
              </a:rPr>
              <a:t>avtalen</a:t>
            </a:r>
            <a:r>
              <a:rPr kumimoji="0" lang="nb-NO" sz="1200" i="0" u="none" strike="noStrike" kern="1200" cap="none" spc="0" normalizeH="0" baseline="0" noProof="0" dirty="0">
                <a:ln>
                  <a:noFill/>
                </a:ln>
                <a:solidFill>
                  <a:srgbClr val="262682"/>
                </a:solidFill>
                <a:effectLst/>
                <a:uLnTx/>
                <a:uFillTx/>
                <a:latin typeface="Times New Roman"/>
                <a:ea typeface="+mn-ea"/>
                <a:cs typeface="+mn-cs"/>
              </a:rPr>
              <a:t> vår fra perioden 22-24 prolongeres frem til 30. april 2026</a:t>
            </a:r>
            <a:endParaRPr lang="nb-NO" sz="1200" i="0" u="none" strike="noStrike" kern="1200" cap="none" spc="0" normalizeH="0" baseline="0" noProof="0" dirty="0">
              <a:ln>
                <a:noFill/>
              </a:ln>
              <a:solidFill>
                <a:srgbClr val="262682"/>
              </a:solidFill>
              <a:effectLst/>
              <a:uLnTx/>
              <a:uFillTx/>
              <a:latin typeface="Times New Roman"/>
              <a:cs typeface="Times New Roman"/>
            </a:endParaRPr>
          </a:p>
          <a:p>
            <a:pPr marL="323850" marR="0" lvl="0" indent="-32385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Char char="●"/>
              <a:tabLst/>
              <a:defRPr/>
            </a:pPr>
            <a:r>
              <a:rPr lang="nb-NO" dirty="0">
                <a:solidFill>
                  <a:srgbClr val="262682"/>
                </a:solidFill>
                <a:latin typeface="Times New Roman"/>
              </a:rPr>
              <a:t>all</a:t>
            </a:r>
            <a:r>
              <a:rPr kumimoji="0" lang="nb-NO" sz="1200" i="0" u="none" strike="noStrike" kern="1200" cap="none" spc="0" normalizeH="0" baseline="0" noProof="0" dirty="0">
                <a:ln>
                  <a:noFill/>
                </a:ln>
                <a:solidFill>
                  <a:srgbClr val="262682"/>
                </a:solidFill>
                <a:effectLst/>
                <a:uLnTx/>
                <a:uFillTx/>
                <a:latin typeface="Times New Roman"/>
                <a:ea typeface="+mn-ea"/>
                <a:cs typeface="+mn-cs"/>
              </a:rPr>
              <a:t> økonomi skal ut til lokale kollektive forhandlinger</a:t>
            </a:r>
            <a:endParaRPr lang="nb-NO" sz="1200" i="0" u="none" strike="noStrike" kern="1200" cap="none" spc="0" normalizeH="0" baseline="0" noProof="0" dirty="0">
              <a:ln>
                <a:noFill/>
              </a:ln>
              <a:solidFill>
                <a:srgbClr val="262682"/>
              </a:solidFill>
              <a:effectLst/>
              <a:uLnTx/>
              <a:uFillTx/>
              <a:latin typeface="Times New Roman"/>
              <a:cs typeface="Times New Roman"/>
            </a:endParaRPr>
          </a:p>
          <a:p>
            <a:pPr marL="323850" marR="0" lvl="0" indent="-32385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Char char="●"/>
              <a:tabLst/>
              <a:defRPr/>
            </a:pPr>
            <a:r>
              <a:rPr lang="nb-NO" dirty="0">
                <a:solidFill>
                  <a:srgbClr val="262682"/>
                </a:solidFill>
                <a:latin typeface="Times New Roman"/>
              </a:rPr>
              <a:t>virkningstidspunkt</a:t>
            </a:r>
            <a:r>
              <a:rPr kumimoji="0" lang="nb-NO" sz="1200" i="0" u="none" strike="noStrike" kern="1200" cap="none" spc="0" normalizeH="0" baseline="0" noProof="0" dirty="0">
                <a:ln>
                  <a:noFill/>
                </a:ln>
                <a:solidFill>
                  <a:srgbClr val="262682"/>
                </a:solidFill>
                <a:effectLst/>
                <a:uLnTx/>
                <a:uFillTx/>
                <a:latin typeface="Times New Roman"/>
                <a:ea typeface="+mn-ea"/>
                <a:cs typeface="+mn-cs"/>
              </a:rPr>
              <a:t> 2. juni (unntak for </a:t>
            </a:r>
            <a:r>
              <a:rPr kumimoji="0" lang="nb-NO" sz="1200" i="0" u="none" strike="noStrike" kern="1200" cap="none" spc="0" normalizeH="0" baseline="0" noProof="0" dirty="0" err="1">
                <a:ln>
                  <a:noFill/>
                </a:ln>
                <a:solidFill>
                  <a:srgbClr val="262682"/>
                </a:solidFill>
                <a:effectLst/>
                <a:uLnTx/>
                <a:uFillTx/>
                <a:latin typeface="Times New Roman"/>
                <a:ea typeface="+mn-ea"/>
                <a:cs typeface="+mn-cs"/>
              </a:rPr>
              <a:t>ttl</a:t>
            </a:r>
            <a:r>
              <a:rPr kumimoji="0" lang="nb-NO" sz="1200" i="0" u="none" strike="noStrike" kern="1200" cap="none" spc="0" normalizeH="0" baseline="0" noProof="0" dirty="0">
                <a:ln>
                  <a:noFill/>
                </a:ln>
                <a:solidFill>
                  <a:srgbClr val="262682"/>
                </a:solidFill>
                <a:effectLst/>
                <a:uLnTx/>
                <a:uFillTx/>
                <a:latin typeface="Times New Roman"/>
                <a:ea typeface="+mn-ea"/>
                <a:cs typeface="+mn-cs"/>
              </a:rPr>
              <a:t> §26  -embedsmenn mv 1. mai) RLN praksis</a:t>
            </a:r>
            <a:endParaRPr lang="nb-NO" sz="1200" i="0" u="none" strike="noStrike" kern="1200" cap="none" spc="0" normalizeH="0" baseline="0" noProof="0" dirty="0">
              <a:ln>
                <a:noFill/>
              </a:ln>
              <a:solidFill>
                <a:srgbClr val="262682"/>
              </a:solidFill>
              <a:effectLst/>
              <a:uLnTx/>
              <a:uFillTx/>
              <a:latin typeface="Times New Roman"/>
              <a:cs typeface="Times New Roman"/>
            </a:endParaRPr>
          </a:p>
          <a:p>
            <a:pPr marL="323850" marR="0" lvl="0" indent="-32385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Char char="●"/>
              <a:tabLst/>
              <a:defRPr/>
            </a:pPr>
            <a:r>
              <a:rPr lang="nb-NO" dirty="0">
                <a:solidFill>
                  <a:srgbClr val="262682"/>
                </a:solidFill>
                <a:latin typeface="Times New Roman"/>
              </a:rPr>
              <a:t>den</a:t>
            </a:r>
            <a:r>
              <a:rPr kumimoji="0" lang="nb-NO" sz="1200" i="0" u="none" strike="noStrike" kern="1200" cap="none" spc="0" normalizeH="0" baseline="0" noProof="0" dirty="0">
                <a:ln>
                  <a:noFill/>
                </a:ln>
                <a:solidFill>
                  <a:srgbClr val="262682"/>
                </a:solidFill>
                <a:effectLst/>
                <a:uLnTx/>
                <a:uFillTx/>
                <a:latin typeface="Times New Roman"/>
                <a:ea typeface="+mn-ea"/>
                <a:cs typeface="+mn-cs"/>
              </a:rPr>
              <a:t> totale rammen på 5,2% er den samme for begge avtalene. </a:t>
            </a:r>
            <a:endParaRPr lang="nb-NO" sz="1200" i="0" u="none" strike="noStrike" kern="1200" cap="none" spc="0" normalizeH="0" baseline="0" noProof="0" dirty="0">
              <a:ln>
                <a:noFill/>
              </a:ln>
              <a:solidFill>
                <a:srgbClr val="262682"/>
              </a:solidFill>
              <a:effectLst/>
              <a:uLnTx/>
              <a:uFillTx/>
              <a:latin typeface="Times New Roman"/>
              <a:cs typeface="Times New Roman"/>
            </a:endParaRPr>
          </a:p>
          <a:p>
            <a:pPr marL="323850" marR="0" lvl="0" indent="-32385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Char char="●"/>
              <a:tabLst/>
              <a:defRPr/>
            </a:pPr>
            <a:r>
              <a:rPr lang="nb-NO" dirty="0">
                <a:solidFill>
                  <a:srgbClr val="262682"/>
                </a:solidFill>
                <a:latin typeface="Times New Roman"/>
              </a:rPr>
              <a:t>for</a:t>
            </a:r>
            <a:r>
              <a:rPr kumimoji="0" lang="nb-NO" sz="1200" i="0" u="none" strike="noStrike" kern="1200" cap="none" spc="0" normalizeH="0" baseline="0" noProof="0" dirty="0">
                <a:ln>
                  <a:noFill/>
                </a:ln>
                <a:solidFill>
                  <a:srgbClr val="262682"/>
                </a:solidFill>
                <a:effectLst/>
                <a:uLnTx/>
                <a:uFillTx/>
                <a:latin typeface="Times New Roman"/>
                <a:ea typeface="+mn-ea"/>
                <a:cs typeface="+mn-cs"/>
              </a:rPr>
              <a:t> oss betyr dette at 2,7% av vår lønnsmasse skal fordeles gjennom lokale forhandlinger ute i virksomhetene med virkning fra 2. juni</a:t>
            </a:r>
            <a:endParaRPr lang="nb-NO" sz="1200" i="0" u="none" strike="noStrike" kern="1200" cap="none" spc="0" normalizeH="0" baseline="0" noProof="0" dirty="0">
              <a:ln>
                <a:noFill/>
              </a:ln>
              <a:solidFill>
                <a:srgbClr val="262682"/>
              </a:solidFill>
              <a:effectLst/>
              <a:uLnTx/>
              <a:uFillTx/>
              <a:latin typeface="Times New Roman"/>
              <a:cs typeface="Times New Roman"/>
            </a:endParaRPr>
          </a:p>
          <a:p>
            <a:pPr marL="323850" marR="0" lvl="0" indent="-32385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Char char="●"/>
              <a:tabLst/>
              <a:defRPr/>
            </a:pPr>
            <a:r>
              <a:rPr lang="nb-NO" dirty="0">
                <a:solidFill>
                  <a:srgbClr val="262682"/>
                </a:solidFill>
                <a:latin typeface="Times New Roman"/>
              </a:rPr>
              <a:t>forhandlingene</a:t>
            </a:r>
            <a:r>
              <a:rPr kumimoji="0" lang="nb-NO" sz="1200" i="0" u="none" strike="noStrike" kern="1200" cap="none" spc="0" normalizeH="0" baseline="0" noProof="0" dirty="0">
                <a:ln>
                  <a:noFill/>
                </a:ln>
                <a:solidFill>
                  <a:srgbClr val="262682"/>
                </a:solidFill>
                <a:effectLst/>
                <a:uLnTx/>
                <a:uFillTx/>
                <a:latin typeface="Times New Roman"/>
                <a:ea typeface="+mn-ea"/>
                <a:cs typeface="+mn-cs"/>
              </a:rPr>
              <a:t> skal sluttføres innen 15. februar 2025</a:t>
            </a:r>
            <a:endParaRPr lang="nb-NO" sz="1200" i="0" u="none" strike="noStrike" kern="1200" cap="none" spc="0" normalizeH="0" baseline="0" noProof="0" dirty="0">
              <a:ln>
                <a:noFill/>
              </a:ln>
              <a:solidFill>
                <a:srgbClr val="262682"/>
              </a:solidFill>
              <a:effectLst/>
              <a:uLnTx/>
              <a:uFillTx/>
              <a:latin typeface="Times New Roman"/>
              <a:cs typeface="Times New Roman"/>
            </a:endParaRPr>
          </a:p>
          <a:p>
            <a:pPr marL="323850" indent="-323850">
              <a:spcBef>
                <a:spcPts val="1000"/>
              </a:spcBef>
              <a:buClr>
                <a:srgbClr val="FFB26D"/>
              </a:buClr>
              <a:buSzPct val="140000"/>
              <a:buFont typeface="Georgia,Serif" panose="02040502050405020303" pitchFamily="18" charset="0"/>
              <a:buChar char="●"/>
              <a:defRPr/>
            </a:pPr>
            <a:r>
              <a:rPr lang="nb-NO" dirty="0">
                <a:solidFill>
                  <a:srgbClr val="262682"/>
                </a:solidFill>
              </a:rPr>
              <a:t>Rikslønnsnemnda har fastsatt virkningstidspunkt for sentrale tillegg og for tillegg gitt etter lokale forhandlinger etter hovedtariffavtalene pkt. 2.5.1, til 2. juni for Akademikernes medlemmer, 5. juni for </a:t>
            </a:r>
            <a:r>
              <a:rPr lang="nb-NO" dirty="0" err="1">
                <a:solidFill>
                  <a:srgbClr val="262682"/>
                </a:solidFill>
              </a:rPr>
              <a:t>Unios</a:t>
            </a:r>
            <a:r>
              <a:rPr lang="nb-NO" dirty="0">
                <a:solidFill>
                  <a:srgbClr val="262682"/>
                </a:solidFill>
              </a:rPr>
              <a:t> medlemmer og 1. mai for LO Stats medlemmer</a:t>
            </a:r>
            <a:endParaRPr lang="en-US" dirty="0">
              <a:solidFill>
                <a:srgbClr val="262682"/>
              </a:solidFill>
            </a:endParaRPr>
          </a:p>
          <a:p>
            <a:pPr marL="323850" indent="-323850">
              <a:spcBef>
                <a:spcPts val="1000"/>
              </a:spcBef>
              <a:buClr>
                <a:srgbClr val="FFB26D"/>
              </a:buClr>
              <a:buSzPct val="140000"/>
              <a:buFont typeface="Georgia,Serif" panose="02040502050405020303" pitchFamily="18" charset="0"/>
              <a:buChar char="●"/>
              <a:defRPr/>
            </a:pPr>
            <a:r>
              <a:rPr lang="nb-NO" dirty="0">
                <a:solidFill>
                  <a:srgbClr val="262682"/>
                </a:solidFill>
              </a:rPr>
              <a:t>Virkningstidspunktet for Akademikernes og </a:t>
            </a:r>
            <a:r>
              <a:rPr lang="nb-NO" dirty="0" err="1">
                <a:solidFill>
                  <a:srgbClr val="262682"/>
                </a:solidFill>
              </a:rPr>
              <a:t>Unios</a:t>
            </a:r>
            <a:r>
              <a:rPr lang="nb-NO" dirty="0">
                <a:solidFill>
                  <a:srgbClr val="262682"/>
                </a:solidFill>
              </a:rPr>
              <a:t> medlemmer er satt til arbeidets gjenopptakelse etter streik</a:t>
            </a:r>
            <a:endParaRPr lang="en-US" dirty="0">
              <a:solidFill>
                <a:srgbClr val="262682"/>
              </a:solidFill>
            </a:endParaRPr>
          </a:p>
          <a:p>
            <a:pPr marL="323850" marR="0" lvl="0" indent="-32385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Char char="●"/>
              <a:tabLst/>
              <a:defRPr/>
            </a:pPr>
            <a:r>
              <a:rPr kumimoji="0" lang="nb-NO" sz="1200" i="0" u="none" strike="noStrike" kern="1200" cap="none" spc="0" normalizeH="0" baseline="0" noProof="0" dirty="0">
                <a:ln>
                  <a:noFill/>
                </a:ln>
                <a:solidFill>
                  <a:srgbClr val="262682"/>
                </a:solidFill>
                <a:effectLst/>
                <a:uLnTx/>
                <a:uFillTx/>
                <a:latin typeface="Times New Roman"/>
                <a:ea typeface="+mn-ea"/>
                <a:cs typeface="+mn-cs"/>
              </a:rPr>
              <a:t>Digitaliserings- og forvaltningsdepartementet vil komme tilbake med mer informasjon om gjennomføringen av lokale forhandlinger i det årlige brevet, som vil bli sendt ut i uke 49</a:t>
            </a:r>
            <a:endParaRPr lang="nb-NO" sz="1200" i="0" u="none" strike="noStrike" kern="1200" cap="none" spc="0" normalizeH="0" baseline="0" noProof="0" dirty="0">
              <a:ln>
                <a:noFill/>
              </a:ln>
              <a:solidFill>
                <a:srgbClr val="262682"/>
              </a:solidFill>
              <a:effectLst/>
              <a:uLnTx/>
              <a:uFillTx/>
              <a:latin typeface="Times New Roman"/>
              <a:cs typeface="Times New Roman"/>
            </a:endParaRPr>
          </a:p>
          <a:p>
            <a:pPr marL="323850" marR="0" lvl="0" indent="-32385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Char char="●"/>
              <a:tabLst/>
              <a:defRPr/>
            </a:pPr>
            <a:r>
              <a:rPr lang="nb-NO" dirty="0">
                <a:solidFill>
                  <a:srgbClr val="262682"/>
                </a:solidFill>
                <a:latin typeface="Times New Roman"/>
              </a:rPr>
              <a:t>kjennelsen</a:t>
            </a:r>
            <a:r>
              <a:rPr kumimoji="0" lang="nb-NO" sz="1200" i="0" u="none" strike="noStrike" kern="1200" cap="none" spc="0" normalizeH="0" baseline="0" noProof="0" dirty="0">
                <a:ln>
                  <a:noFill/>
                </a:ln>
                <a:solidFill>
                  <a:srgbClr val="262682"/>
                </a:solidFill>
                <a:effectLst/>
                <a:uLnTx/>
                <a:uFillTx/>
                <a:latin typeface="Times New Roman"/>
                <a:ea typeface="+mn-ea"/>
                <a:cs typeface="+mn-cs"/>
              </a:rPr>
              <a:t> er viktig for Akademikerne, medlemmene og for de statlige virksomhetene</a:t>
            </a:r>
            <a:endParaRPr lang="nb-NO" sz="1200" i="0" u="none" strike="noStrike" kern="1200" cap="none" spc="0" normalizeH="0" baseline="0" noProof="0" dirty="0">
              <a:ln>
                <a:noFill/>
              </a:ln>
              <a:solidFill>
                <a:srgbClr val="262682"/>
              </a:solidFill>
              <a:effectLst/>
              <a:uLnTx/>
              <a:uFillTx/>
              <a:latin typeface="Times New Roman"/>
              <a:cs typeface="Times New Roman"/>
            </a:endParaRPr>
          </a:p>
          <a:p>
            <a:pPr marL="323850" marR="0" lvl="0" indent="-32385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Char char="●"/>
              <a:tabLst/>
              <a:defRPr/>
            </a:pPr>
            <a:r>
              <a:rPr lang="nb-NO" dirty="0">
                <a:solidFill>
                  <a:srgbClr val="262682"/>
                </a:solidFill>
                <a:latin typeface="Times New Roman"/>
              </a:rPr>
              <a:t>løsningene</a:t>
            </a:r>
            <a:r>
              <a:rPr kumimoji="0" lang="nb-NO" sz="1200" i="0" u="none" strike="noStrike" kern="1200" cap="none" spc="0" normalizeH="0" baseline="0" noProof="0" dirty="0">
                <a:ln>
                  <a:noFill/>
                </a:ln>
                <a:solidFill>
                  <a:srgbClr val="262682"/>
                </a:solidFill>
                <a:effectLst/>
                <a:uLnTx/>
                <a:uFillTx/>
                <a:latin typeface="Times New Roman"/>
                <a:ea typeface="+mn-ea"/>
                <a:cs typeface="+mn-cs"/>
              </a:rPr>
              <a:t> på lokale utfordringer ses best på nært hold og løses best lokalt</a:t>
            </a:r>
            <a:endParaRPr lang="nb-NO" sz="1200" i="0" u="none" strike="noStrike" kern="1200" cap="none" spc="0" normalizeH="0" baseline="0" noProof="0" dirty="0">
              <a:ln>
                <a:noFill/>
              </a:ln>
              <a:solidFill>
                <a:srgbClr val="262682"/>
              </a:solidFill>
              <a:effectLst/>
              <a:uLnTx/>
              <a:uFillTx/>
              <a:latin typeface="Times New Roman"/>
              <a:cs typeface="Times New Roman"/>
            </a:endParaRPr>
          </a:p>
          <a:p>
            <a:pPr marL="323850" marR="0" lvl="0" indent="-32385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Char char="●"/>
              <a:tabLst/>
              <a:defRPr/>
            </a:pPr>
            <a:endParaRPr lang="nb-NO" sz="1200" i="0" u="none" strike="noStrike" kern="1200" cap="none" spc="0" normalizeH="0" baseline="0" noProof="0" dirty="0">
              <a:ln>
                <a:noFill/>
              </a:ln>
              <a:solidFill>
                <a:srgbClr val="262682"/>
              </a:solidFill>
              <a:effectLst/>
              <a:uLnTx/>
              <a:uFillTx/>
              <a:latin typeface="Times New Roman"/>
              <a:cs typeface="Times New Roman"/>
            </a:endParaRPr>
          </a:p>
          <a:p>
            <a:pPr marL="0" marR="0" lvl="0" indent="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None/>
              <a:tabLst/>
              <a:defRPr/>
            </a:pPr>
            <a:endParaRPr lang="nb-NO" sz="1200" i="0" u="none" strike="noStrike" kern="1200" cap="none" spc="0" normalizeH="0" baseline="0" noProof="0" dirty="0">
              <a:ln>
                <a:noFill/>
              </a:ln>
              <a:solidFill>
                <a:srgbClr val="262682"/>
              </a:solidFill>
              <a:effectLst/>
              <a:uLnTx/>
              <a:uFillTx/>
              <a:latin typeface="Times New Roman"/>
              <a:cs typeface="Times New Roman"/>
            </a:endParaRPr>
          </a:p>
          <a:p>
            <a:pPr marL="0" marR="0" lvl="0" indent="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None/>
              <a:tabLst/>
              <a:defRPr/>
            </a:pPr>
            <a:r>
              <a:rPr kumimoji="0" lang="nb-NO" sz="1200" i="0" u="none" strike="noStrike" kern="1200" cap="none" spc="0" normalizeH="0" baseline="0" noProof="0" dirty="0">
                <a:ln>
                  <a:noFill/>
                </a:ln>
                <a:solidFill>
                  <a:srgbClr val="262682"/>
                </a:solidFill>
                <a:effectLst/>
                <a:uLnTx/>
                <a:uFillTx/>
                <a:latin typeface="Times New Roman"/>
                <a:ea typeface="+mn-ea"/>
                <a:cs typeface="+mn-cs"/>
              </a:rPr>
              <a:t>Interessetvisten mellom staten ved Digitaliserings- og forvaltningsdepartementet og LO Stat ble behandlet i Rikslønnsnemnda fredag 15. </a:t>
            </a:r>
            <a:r>
              <a:rPr lang="nb-NO" dirty="0">
                <a:solidFill>
                  <a:srgbClr val="262682"/>
                </a:solidFill>
                <a:latin typeface="Times New Roman"/>
              </a:rPr>
              <a:t>november:</a:t>
            </a:r>
            <a:endParaRPr lang="nb-NO" sz="1200" i="0" u="none" strike="noStrike" kern="1200" cap="none" spc="0" normalizeH="0" baseline="0" noProof="0" dirty="0">
              <a:ln>
                <a:noFill/>
              </a:ln>
              <a:solidFill>
                <a:srgbClr val="262682"/>
              </a:solidFill>
              <a:effectLst/>
              <a:uLnTx/>
              <a:uFillTx/>
              <a:latin typeface="Times New Roman"/>
              <a:cs typeface="Times New Roman"/>
            </a:endParaRPr>
          </a:p>
          <a:p>
            <a:pPr marL="323850" marR="0" lvl="0" indent="-32385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Char char="●"/>
              <a:tabLst/>
              <a:defRPr/>
            </a:pPr>
            <a:endParaRPr lang="nb-NO" sz="1200" i="0" u="none" strike="noStrike" kern="1200" cap="none" spc="0" normalizeH="0" baseline="0" noProof="0" dirty="0">
              <a:ln>
                <a:noFill/>
              </a:ln>
              <a:solidFill>
                <a:srgbClr val="262682"/>
              </a:solidFill>
              <a:effectLst/>
              <a:uLnTx/>
              <a:uFillTx/>
              <a:latin typeface="Times New Roman"/>
              <a:cs typeface="Times New Roman"/>
            </a:endParaRPr>
          </a:p>
          <a:p>
            <a:pPr marL="323850" marR="0" lvl="0" indent="-32385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Char char="●"/>
              <a:tabLst/>
              <a:defRPr/>
            </a:pPr>
            <a:r>
              <a:rPr kumimoji="0" lang="nb-NO" sz="1200" i="0" u="none" strike="noStrike" kern="1200" cap="none" spc="0" normalizeH="0" baseline="0" noProof="0" dirty="0">
                <a:ln>
                  <a:noFill/>
                </a:ln>
                <a:solidFill>
                  <a:srgbClr val="262682"/>
                </a:solidFill>
                <a:effectLst/>
                <a:uLnTx/>
                <a:uFillTx/>
                <a:latin typeface="Times New Roman"/>
                <a:ea typeface="+mn-ea"/>
                <a:cs typeface="+mn-cs"/>
              </a:rPr>
              <a:t>Rikslønnsnemdas kjennelse fastslår at hovedtariffavtalen 1. mai 2024 – 30. april 2026 mellom staten ved Digitaliserings- og forvaltningsdepartementet på den ene side og YS Stat på den annen side, som fremgår av Riksmeklers møtebok i sak 2024-027, gjøres gjeldende for medlemmer av LO Stat og tilsluttede medlemsorganisasjoner som er omfattet av hovedtariffavtalen.</a:t>
            </a:r>
            <a:endParaRPr lang="nb-NO" sz="1200" i="0" u="none" strike="noStrike" kern="1200" cap="none" spc="0" normalizeH="0" baseline="0" noProof="0" dirty="0">
              <a:ln>
                <a:noFill/>
              </a:ln>
              <a:solidFill>
                <a:srgbClr val="262682"/>
              </a:solidFill>
              <a:effectLst/>
              <a:uLnTx/>
              <a:uFillTx/>
              <a:latin typeface="Times New Roman"/>
              <a:cs typeface="Times New Roman"/>
            </a:endParaRPr>
          </a:p>
          <a:p>
            <a:pPr marL="323850" marR="0" lvl="0" indent="-32385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Char char="●"/>
              <a:tabLst/>
              <a:defRPr/>
            </a:pPr>
            <a:r>
              <a:rPr lang="nb-NO" dirty="0">
                <a:solidFill>
                  <a:srgbClr val="262682"/>
                </a:solidFill>
                <a:latin typeface="Times New Roman"/>
              </a:rPr>
              <a:t>sentralt</a:t>
            </a:r>
            <a:r>
              <a:rPr kumimoji="0" lang="nb-NO" sz="1200" i="0" u="none" strike="noStrike" kern="1200" cap="none" spc="0" normalizeH="0" baseline="0" noProof="0" dirty="0">
                <a:ln>
                  <a:noFill/>
                </a:ln>
                <a:solidFill>
                  <a:srgbClr val="262682"/>
                </a:solidFill>
                <a:effectLst/>
                <a:uLnTx/>
                <a:uFillTx/>
                <a:latin typeface="Times New Roman"/>
                <a:ea typeface="+mn-ea"/>
                <a:cs typeface="+mn-cs"/>
              </a:rPr>
              <a:t> generelt tillegg gis på 0,75 % på fastlønnen til alle. Det forhandles lokalt innenfor en ramme på 2,15 % pr. dato av lønnsmassen.</a:t>
            </a:r>
            <a:endParaRPr lang="nb-NO" sz="1200" i="0" u="none" strike="noStrike" kern="1200" cap="none" spc="0" normalizeH="0" baseline="0" noProof="0" dirty="0">
              <a:ln>
                <a:noFill/>
              </a:ln>
              <a:solidFill>
                <a:srgbClr val="262682"/>
              </a:solidFill>
              <a:effectLst/>
              <a:uLnTx/>
              <a:uFillTx/>
              <a:latin typeface="Times New Roman"/>
              <a:cs typeface="Times New Roman"/>
            </a:endParaRPr>
          </a:p>
          <a:p>
            <a:pPr marL="323850" marR="0" lvl="0" indent="-32385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Char char="●"/>
              <a:tabLst/>
              <a:defRPr/>
            </a:pPr>
            <a:r>
              <a:rPr kumimoji="0" lang="nb-NO" sz="1200" i="0" u="none" strike="noStrike" kern="1200" cap="none" spc="0" normalizeH="0" baseline="0" noProof="0" dirty="0">
                <a:ln>
                  <a:noFill/>
                </a:ln>
                <a:solidFill>
                  <a:srgbClr val="262682"/>
                </a:solidFill>
                <a:effectLst/>
                <a:uLnTx/>
                <a:uFillTx/>
                <a:latin typeface="Times New Roman"/>
                <a:ea typeface="+mn-ea"/>
                <a:cs typeface="+mn-cs"/>
              </a:rPr>
              <a:t>A-tabellen og lønnstrinn er nå borte også i avtalene med LO Stat og YS Stat</a:t>
            </a:r>
            <a:endParaRPr lang="nb-NO" sz="1200" i="0" u="none" strike="noStrike" kern="1200" cap="none" spc="0" normalizeH="0" baseline="0" noProof="0" dirty="0">
              <a:ln>
                <a:noFill/>
              </a:ln>
              <a:solidFill>
                <a:srgbClr val="262682"/>
              </a:solidFill>
              <a:effectLst/>
              <a:uLnTx/>
              <a:uFillTx/>
              <a:latin typeface="Times New Roman"/>
              <a:cs typeface="Times New Roman"/>
            </a:endParaRPr>
          </a:p>
          <a:p>
            <a:pPr marL="323850" marR="0" lvl="0" indent="-32385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Char char="●"/>
              <a:tabLst/>
              <a:defRPr/>
            </a:pPr>
            <a:endParaRPr lang="nb-NO" sz="1200" i="0" u="none" strike="noStrike" kern="1200" cap="none" spc="0" normalizeH="0" baseline="0" noProof="0" dirty="0">
              <a:ln>
                <a:noFill/>
              </a:ln>
              <a:solidFill>
                <a:srgbClr val="262682"/>
              </a:solidFill>
              <a:effectLst/>
              <a:uLnTx/>
              <a:uFillTx/>
              <a:latin typeface="Times New Roman"/>
              <a:cs typeface="Times New Roman"/>
            </a:endParaRPr>
          </a:p>
          <a:p>
            <a:pPr marL="0" marR="0" lvl="0" indent="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None/>
              <a:tabLst/>
              <a:defRPr/>
            </a:pPr>
            <a:endParaRPr lang="nb-NO" sz="1200" i="0" u="none" strike="noStrike" kern="1200" cap="none" spc="0" normalizeH="0" baseline="0" noProof="0" dirty="0">
              <a:ln>
                <a:noFill/>
              </a:ln>
              <a:solidFill>
                <a:srgbClr val="262682"/>
              </a:solidFill>
              <a:effectLst/>
              <a:uLnTx/>
              <a:uFillTx/>
              <a:latin typeface="Times New Roman"/>
              <a:cs typeface="Times New Roman"/>
            </a:endParaRPr>
          </a:p>
          <a:p>
            <a:pPr marL="324000" marR="0" lvl="0" indent="-32400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Char char="●"/>
              <a:tabLst/>
              <a:defRPr/>
            </a:pPr>
            <a:endParaRPr lang="nb-NO" sz="1200" i="0" u="none" strike="noStrike" kern="1200" cap="none" spc="0" normalizeH="0" baseline="0" noProof="0" dirty="0">
              <a:ln>
                <a:noFill/>
              </a:ln>
              <a:solidFill>
                <a:srgbClr val="262682"/>
              </a:solidFill>
              <a:effectLst/>
              <a:uLnTx/>
              <a:uFillTx/>
              <a:latin typeface="Times New Roman"/>
              <a:cs typeface="Times New Roman"/>
            </a:endParaRPr>
          </a:p>
          <a:p>
            <a:pPr marL="324000" marR="0" lvl="0" indent="-32400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Char char="●"/>
              <a:tabLst/>
              <a:defRPr/>
            </a:pPr>
            <a:endParaRPr kumimoji="0" lang="nb-NO" sz="1200" b="0" i="0" u="none" strike="noStrike" kern="1200" cap="none" spc="0" normalizeH="0" baseline="0" noProof="0" dirty="0">
              <a:ln>
                <a:noFill/>
              </a:ln>
              <a:solidFill>
                <a:srgbClr val="262682"/>
              </a:solidFill>
              <a:effectLst/>
              <a:uLnTx/>
              <a:uFillTx/>
              <a:latin typeface="Times New Roman"/>
              <a:ea typeface="+mn-ea"/>
              <a:cs typeface="+mn-cs"/>
            </a:endParaRPr>
          </a:p>
          <a:p>
            <a:pPr marR="0" lvl="0" algn="l" defTabSz="914400" rtl="0" eaLnBrk="1" fontAlgn="auto" latinLnBrk="0" hangingPunct="1">
              <a:lnSpc>
                <a:spcPct val="100000"/>
              </a:lnSpc>
              <a:spcBef>
                <a:spcPts val="1000"/>
              </a:spcBef>
              <a:spcAft>
                <a:spcPts val="0"/>
              </a:spcAft>
              <a:buClr>
                <a:srgbClr val="FFB26D"/>
              </a:buClr>
              <a:buSzPct val="140000"/>
              <a:tabLst/>
              <a:defRPr/>
            </a:pPr>
            <a:endParaRPr lang="nb-NO" sz="1200" b="0" i="0" u="none" strike="noStrike" kern="1200" cap="none" spc="0" normalizeH="0" baseline="0" noProof="0" dirty="0">
              <a:ln>
                <a:noFill/>
              </a:ln>
              <a:solidFill>
                <a:srgbClr val="262682"/>
              </a:solidFill>
              <a:effectLst/>
              <a:uLnTx/>
              <a:uFillTx/>
              <a:latin typeface="Times New Roman"/>
              <a:cs typeface="Times New Roman"/>
            </a:endParaRPr>
          </a:p>
          <a:p>
            <a:pPr marR="0" lvl="0" algn="l" defTabSz="914400" rtl="0" eaLnBrk="1" fontAlgn="auto" latinLnBrk="0" hangingPunct="1">
              <a:lnSpc>
                <a:spcPct val="100000"/>
              </a:lnSpc>
              <a:spcAft>
                <a:spcPts val="0"/>
              </a:spcAft>
              <a:tabLst/>
              <a:defRPr/>
            </a:pPr>
            <a:endParaRPr lang="nb-NO" sz="1200" b="0" i="0" u="none" strike="noStrike" kern="1200" cap="none" spc="0" normalizeH="0" baseline="0" noProof="0" dirty="0">
              <a:ln>
                <a:noFill/>
              </a:ln>
              <a:solidFill>
                <a:srgbClr val="000000"/>
              </a:solidFill>
              <a:effectLst/>
              <a:uLnTx/>
              <a:uFillTx/>
              <a:latin typeface="Aptos" panose="02110004020202020204"/>
            </a:endParaRPr>
          </a:p>
        </p:txBody>
      </p:sp>
      <p:sp>
        <p:nvSpPr>
          <p:cNvPr id="4" name="Plassholder for lysbildenummer 3"/>
          <p:cNvSpPr>
            <a:spLocks noGrp="1"/>
          </p:cNvSpPr>
          <p:nvPr>
            <p:ph type="sldNum" sz="quarter" idx="5"/>
          </p:nvPr>
        </p:nvSpPr>
        <p:spPr/>
        <p:txBody>
          <a:bodyPr/>
          <a:lstStyle/>
          <a:p>
            <a:fld id="{E0E583C5-9CDC-4FD5-BCED-369ED03D3AEB}" type="slidenum">
              <a:rPr lang="nb-NO" smtClean="0"/>
              <a:t>4</a:t>
            </a:fld>
            <a:endParaRPr lang="nb-NO"/>
          </a:p>
        </p:txBody>
      </p:sp>
    </p:spTree>
    <p:extLst>
      <p:ext uri="{BB962C8B-B14F-4D97-AF65-F5344CB8AC3E}">
        <p14:creationId xmlns:p14="http://schemas.microsoft.com/office/powerpoint/2010/main" val="369591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streiket vi for? Et kort tilbakeblikk.</a:t>
            </a:r>
          </a:p>
          <a:p>
            <a:endParaRPr lang="nb-NO" dirty="0"/>
          </a:p>
          <a:p>
            <a:pPr marL="0" marR="0" lvl="0" indent="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None/>
              <a:tabLst/>
              <a:defRPr/>
            </a:pPr>
            <a:r>
              <a:rPr kumimoji="0" lang="nb-NO" sz="2000" b="0" i="0" u="none" strike="noStrike" kern="1200" cap="none" spc="0" normalizeH="0" baseline="0" noProof="0" dirty="0">
                <a:ln>
                  <a:noFill/>
                </a:ln>
                <a:solidFill>
                  <a:srgbClr val="262682"/>
                </a:solidFill>
                <a:effectLst/>
                <a:uLnTx/>
                <a:uFillTx/>
                <a:latin typeface="Arial" panose="020B0604020202020204" pitchFamily="34" charset="0"/>
                <a:ea typeface="+mn-ea"/>
                <a:cs typeface="Arial" panose="020B0604020202020204" pitchFamily="34" charset="0"/>
              </a:rPr>
              <a:t>Særegenheter i Akademikeravtalen</a:t>
            </a:r>
          </a:p>
          <a:p>
            <a:pPr marL="342900" marR="0" lvl="0" indent="-342900" algn="l" defTabSz="914400" rtl="0" eaLnBrk="1" fontAlgn="auto" latinLnBrk="0" hangingPunct="1">
              <a:lnSpc>
                <a:spcPct val="100000"/>
              </a:lnSpc>
              <a:spcBef>
                <a:spcPts val="1000"/>
              </a:spcBef>
              <a:spcAft>
                <a:spcPts val="0"/>
              </a:spcAft>
              <a:buClr>
                <a:srgbClr val="FFB26D"/>
              </a:buClr>
              <a:buSzPct val="140000"/>
              <a:buFont typeface="Arial" panose="020B0604020202020204" pitchFamily="34" charset="0"/>
              <a:buChar char="•"/>
              <a:tabLst/>
              <a:defRPr/>
            </a:pPr>
            <a:r>
              <a:rPr kumimoji="0" lang="nb-NO" sz="2000" b="0" i="0" u="none" strike="noStrike" kern="1200" cap="none" spc="0" normalizeH="0" baseline="0" noProof="0" dirty="0">
                <a:ln>
                  <a:noFill/>
                </a:ln>
                <a:solidFill>
                  <a:srgbClr val="262682"/>
                </a:solidFill>
                <a:effectLst/>
                <a:uLnTx/>
                <a:uFillTx/>
                <a:latin typeface="Arial" panose="020B0604020202020204" pitchFamily="34" charset="0"/>
                <a:ea typeface="+mn-ea"/>
                <a:cs typeface="Arial" panose="020B0604020202020204" pitchFamily="34" charset="0"/>
              </a:rPr>
              <a:t>lokal fordeling av sentralt fremforhandlet ramme</a:t>
            </a:r>
          </a:p>
          <a:p>
            <a:pPr marL="342900" marR="0" lvl="0" indent="-342900" algn="l" defTabSz="914400" rtl="0" eaLnBrk="1" fontAlgn="auto" latinLnBrk="0" hangingPunct="1">
              <a:lnSpc>
                <a:spcPct val="100000"/>
              </a:lnSpc>
              <a:spcBef>
                <a:spcPts val="1000"/>
              </a:spcBef>
              <a:spcAft>
                <a:spcPts val="0"/>
              </a:spcAft>
              <a:buClr>
                <a:srgbClr val="FFB26D"/>
              </a:buClr>
              <a:buSzPct val="140000"/>
              <a:buFont typeface="Arial" panose="020B0604020202020204" pitchFamily="34" charset="0"/>
              <a:buChar char="•"/>
              <a:tabLst/>
              <a:defRPr/>
            </a:pPr>
            <a:r>
              <a:rPr kumimoji="0" lang="nb-NO" sz="2000" b="0" i="0" u="none" strike="noStrike" kern="1200" cap="none" spc="0" normalizeH="0" baseline="0" noProof="0" dirty="0">
                <a:ln>
                  <a:noFill/>
                </a:ln>
                <a:solidFill>
                  <a:srgbClr val="262682"/>
                </a:solidFill>
                <a:effectLst/>
                <a:uLnTx/>
                <a:uFillTx/>
                <a:latin typeface="Arial" panose="020B0604020202020204" pitchFamily="34" charset="0"/>
                <a:ea typeface="+mn-ea"/>
                <a:cs typeface="Arial" panose="020B0604020202020204" pitchFamily="34" charset="0"/>
              </a:rPr>
              <a:t>virkemiddelbruken bestemmes lokalt; individuelle lønnstillegg til enkeltmedlemmer, generelle tillegg til alle, eller lønnsløft til grupper av medlemmer.</a:t>
            </a:r>
          </a:p>
          <a:p>
            <a:pPr marL="342900" marR="0" lvl="0" indent="-342900" algn="l" defTabSz="914400" rtl="0" eaLnBrk="1" fontAlgn="auto" latinLnBrk="0" hangingPunct="1">
              <a:lnSpc>
                <a:spcPct val="100000"/>
              </a:lnSpc>
              <a:spcBef>
                <a:spcPts val="1000"/>
              </a:spcBef>
              <a:spcAft>
                <a:spcPts val="0"/>
              </a:spcAft>
              <a:buClr>
                <a:srgbClr val="FFB26D"/>
              </a:buClr>
              <a:buSzPct val="140000"/>
              <a:buFont typeface="Arial" panose="020B0604020202020204" pitchFamily="34" charset="0"/>
              <a:buChar char="•"/>
              <a:tabLst/>
              <a:defRPr/>
            </a:pPr>
            <a:r>
              <a:rPr kumimoji="0" lang="nb-NO" sz="2000" b="0" i="0" u="none" strike="noStrike" kern="1200" cap="none" spc="0" normalizeH="0" baseline="0" noProof="0" dirty="0">
                <a:ln>
                  <a:noFill/>
                </a:ln>
                <a:solidFill>
                  <a:srgbClr val="262682"/>
                </a:solidFill>
                <a:effectLst/>
                <a:uLnTx/>
                <a:uFillTx/>
                <a:latin typeface="Arial" panose="020B0604020202020204" pitchFamily="34" charset="0"/>
                <a:ea typeface="+mn-ea"/>
                <a:cs typeface="Arial" panose="020B0604020202020204" pitchFamily="34" charset="0"/>
              </a:rPr>
              <a:t>ingen sentrale føringer</a:t>
            </a:r>
          </a:p>
          <a:p>
            <a:pPr marL="342900" marR="0" lvl="0" indent="-342900" algn="l" defTabSz="914400" rtl="0" eaLnBrk="1" fontAlgn="auto" latinLnBrk="0" hangingPunct="1">
              <a:lnSpc>
                <a:spcPct val="100000"/>
              </a:lnSpc>
              <a:spcBef>
                <a:spcPts val="1000"/>
              </a:spcBef>
              <a:spcAft>
                <a:spcPts val="0"/>
              </a:spcAft>
              <a:buClr>
                <a:srgbClr val="FFB26D"/>
              </a:buClr>
              <a:buSzPct val="140000"/>
              <a:buFont typeface="Arial" panose="020B0604020202020204" pitchFamily="34" charset="0"/>
              <a:buChar char="•"/>
              <a:tabLst/>
              <a:defRPr/>
            </a:pPr>
            <a:endParaRPr lang="nb-NO" sz="2000" dirty="0">
              <a:solidFill>
                <a:srgbClr val="262682"/>
              </a:solidFill>
              <a:latin typeface="Arial"/>
              <a:cs typeface="Arial"/>
            </a:endParaRPr>
          </a:p>
          <a:p>
            <a:pPr marL="0" marR="0" lvl="0" indent="0" algn="l" defTabSz="914400" rtl="0" eaLnBrk="1" fontAlgn="auto" latinLnBrk="0" hangingPunct="1">
              <a:lnSpc>
                <a:spcPct val="100000"/>
              </a:lnSpc>
              <a:spcBef>
                <a:spcPts val="1000"/>
              </a:spcBef>
              <a:spcAft>
                <a:spcPts val="0"/>
              </a:spcAft>
              <a:buClr>
                <a:srgbClr val="FFB26D"/>
              </a:buClr>
              <a:buSzPct val="140000"/>
              <a:buFont typeface="Georgia" panose="02040502050405020303" pitchFamily="18" charset="0"/>
              <a:buNone/>
              <a:tabLst/>
              <a:defRPr/>
            </a:pPr>
            <a:r>
              <a:rPr kumimoji="0" lang="nb-NO" sz="2000" b="0" i="0" u="none" strike="noStrike" kern="1200" cap="none" spc="0" normalizeH="0" baseline="0" noProof="0" dirty="0">
                <a:ln>
                  <a:noFill/>
                </a:ln>
                <a:solidFill>
                  <a:srgbClr val="262682"/>
                </a:solidFill>
                <a:effectLst/>
                <a:uLnTx/>
                <a:uFillTx/>
                <a:latin typeface="Arial" panose="020B0604020202020204" pitchFamily="34" charset="0"/>
                <a:ea typeface="+mn-ea"/>
                <a:cs typeface="Arial" panose="020B0604020202020204" pitchFamily="34" charset="0"/>
              </a:rPr>
              <a:t>Hvorfor alt lokalt?</a:t>
            </a:r>
          </a:p>
          <a:p>
            <a:pPr marL="342900" marR="0" lvl="0" indent="-342900" algn="l" defTabSz="914400" rtl="0" eaLnBrk="1" fontAlgn="auto" latinLnBrk="0" hangingPunct="1">
              <a:lnSpc>
                <a:spcPct val="100000"/>
              </a:lnSpc>
              <a:spcBef>
                <a:spcPts val="1000"/>
              </a:spcBef>
              <a:spcAft>
                <a:spcPts val="0"/>
              </a:spcAft>
              <a:buClr>
                <a:srgbClr val="FFB26D"/>
              </a:buClr>
              <a:buSzPct val="140000"/>
              <a:buFont typeface="Arial" panose="020B0604020202020204" pitchFamily="34" charset="0"/>
              <a:buChar char="•"/>
              <a:tabLst/>
              <a:defRPr/>
            </a:pPr>
            <a:r>
              <a:rPr kumimoji="0" lang="nb-NO" sz="2000" b="0" i="0" u="none" strike="noStrike" kern="1200" cap="none" spc="0" normalizeH="0" baseline="0" noProof="0" dirty="0">
                <a:ln>
                  <a:noFill/>
                </a:ln>
                <a:solidFill>
                  <a:srgbClr val="262682"/>
                </a:solidFill>
                <a:effectLst/>
                <a:uLnTx/>
                <a:uFillTx/>
                <a:latin typeface="Arial" panose="020B0604020202020204" pitchFamily="34" charset="0"/>
                <a:ea typeface="+mn-ea"/>
                <a:cs typeface="Arial" panose="020B0604020202020204" pitchFamily="34" charset="0"/>
              </a:rPr>
              <a:t>lokale parter kjenner egen virksomhet og behov best</a:t>
            </a:r>
          </a:p>
          <a:p>
            <a:pPr marL="342900" marR="0" lvl="0" indent="-342900" algn="l" defTabSz="914400" rtl="0" eaLnBrk="1" fontAlgn="auto" latinLnBrk="0" hangingPunct="1">
              <a:lnSpc>
                <a:spcPct val="100000"/>
              </a:lnSpc>
              <a:spcBef>
                <a:spcPts val="1000"/>
              </a:spcBef>
              <a:spcAft>
                <a:spcPts val="0"/>
              </a:spcAft>
              <a:buClr>
                <a:srgbClr val="FFB26D"/>
              </a:buClr>
              <a:buSzPct val="140000"/>
              <a:buFont typeface="Arial" panose="020B0604020202020204" pitchFamily="34" charset="0"/>
              <a:buChar char="•"/>
              <a:tabLst/>
              <a:defRPr/>
            </a:pPr>
            <a:r>
              <a:rPr kumimoji="0" lang="nb-NO" sz="2000" b="0" i="0" u="none" strike="noStrike" kern="1200" cap="none" spc="0" normalizeH="0" baseline="0" noProof="0" dirty="0">
                <a:ln>
                  <a:noFill/>
                </a:ln>
                <a:solidFill>
                  <a:srgbClr val="262682"/>
                </a:solidFill>
                <a:effectLst/>
                <a:uLnTx/>
                <a:uFillTx/>
                <a:latin typeface="Arial" panose="020B0604020202020204" pitchFamily="34" charset="0"/>
                <a:ea typeface="+mn-ea"/>
                <a:cs typeface="Arial" panose="020B0604020202020204" pitchFamily="34" charset="0"/>
              </a:rPr>
              <a:t>lønnsdannelsen skjer tettere opp til der medlemmene er</a:t>
            </a:r>
          </a:p>
          <a:p>
            <a:pPr marL="342900" marR="0" lvl="0" indent="-342900" algn="l" defTabSz="914400" rtl="0" eaLnBrk="1" fontAlgn="auto" latinLnBrk="0" hangingPunct="1">
              <a:lnSpc>
                <a:spcPct val="100000"/>
              </a:lnSpc>
              <a:spcBef>
                <a:spcPts val="1000"/>
              </a:spcBef>
              <a:spcAft>
                <a:spcPts val="0"/>
              </a:spcAft>
              <a:buClr>
                <a:srgbClr val="FFB26D"/>
              </a:buClr>
              <a:buSzPct val="140000"/>
              <a:buFont typeface="Arial" panose="020B0604020202020204" pitchFamily="34" charset="0"/>
              <a:buChar char="•"/>
              <a:tabLst/>
              <a:defRPr/>
            </a:pPr>
            <a:r>
              <a:rPr kumimoji="0" lang="nb-NO" sz="2000" b="0" i="0" u="none" strike="noStrike" kern="1200" cap="none" spc="0" normalizeH="0" baseline="0" noProof="0" dirty="0">
                <a:ln>
                  <a:noFill/>
                </a:ln>
                <a:solidFill>
                  <a:srgbClr val="262682"/>
                </a:solidFill>
                <a:effectLst/>
                <a:uLnTx/>
                <a:uFillTx/>
                <a:latin typeface="Arial" panose="020B0604020202020204" pitchFamily="34" charset="0"/>
                <a:ea typeface="+mn-ea"/>
                <a:cs typeface="Arial" panose="020B0604020202020204" pitchFamily="34" charset="0"/>
              </a:rPr>
              <a:t>lokale utfordringer og ubegrunnede lønnsforskjeller ses bedre på nært hold</a:t>
            </a:r>
          </a:p>
          <a:p>
            <a:pPr marL="342900" marR="0" lvl="0" indent="-342900" algn="l" defTabSz="914400" rtl="0" eaLnBrk="1" fontAlgn="auto" latinLnBrk="0" hangingPunct="1">
              <a:lnSpc>
                <a:spcPct val="100000"/>
              </a:lnSpc>
              <a:spcBef>
                <a:spcPts val="1000"/>
              </a:spcBef>
              <a:spcAft>
                <a:spcPts val="0"/>
              </a:spcAft>
              <a:buClr>
                <a:srgbClr val="FFB26D"/>
              </a:buClr>
              <a:buSzPct val="140000"/>
              <a:buFont typeface="Arial" panose="020B0604020202020204" pitchFamily="34" charset="0"/>
              <a:buChar char="•"/>
              <a:tabLst/>
              <a:defRPr/>
            </a:pPr>
            <a:r>
              <a:rPr lang="nb-NO" dirty="0">
                <a:solidFill>
                  <a:srgbClr val="262682"/>
                </a:solidFill>
              </a:rPr>
              <a:t>de vet hvilken kompetanse som er etterspurt i arbeidslivet og som virksomheten trenger å beholde. Det blir også lettere å løfte ansatte som ikke har hatt en rimelig lønnsutvikling</a:t>
            </a:r>
          </a:p>
          <a:p>
            <a:pPr marL="342900" marR="0" lvl="0" indent="-342900" algn="l" defTabSz="914400" rtl="0" eaLnBrk="1" fontAlgn="auto" latinLnBrk="0" hangingPunct="1">
              <a:lnSpc>
                <a:spcPct val="100000"/>
              </a:lnSpc>
              <a:spcBef>
                <a:spcPts val="1000"/>
              </a:spcBef>
              <a:spcAft>
                <a:spcPts val="0"/>
              </a:spcAft>
              <a:buClr>
                <a:srgbClr val="FFB26D"/>
              </a:buClr>
              <a:buSzPct val="140000"/>
              <a:buFont typeface="Arial" panose="020B0604020202020204" pitchFamily="34" charset="0"/>
              <a:buChar char="•"/>
              <a:tabLst/>
              <a:defRPr/>
            </a:pPr>
            <a:r>
              <a:rPr kumimoji="0" lang="nb-NO" sz="2000" b="0" i="0" u="none" strike="noStrike" kern="1200" cap="none" spc="0" normalizeH="0" baseline="0" noProof="0" dirty="0">
                <a:ln>
                  <a:noFill/>
                </a:ln>
                <a:solidFill>
                  <a:srgbClr val="262682"/>
                </a:solidFill>
                <a:effectLst/>
                <a:uLnTx/>
                <a:uFillTx/>
                <a:latin typeface="Arial" panose="020B0604020202020204" pitchFamily="34" charset="0"/>
                <a:ea typeface="+mn-ea"/>
                <a:cs typeface="Arial" panose="020B0604020202020204" pitchFamily="34" charset="0"/>
              </a:rPr>
              <a:t>større fleksibilitet som legger til rette for en effektiv utnyttelse av </a:t>
            </a:r>
            <a:r>
              <a:rPr kumimoji="0" lang="nb-NO" sz="2000" b="0" i="0" u="none" strike="noStrike" kern="1200" cap="none" spc="0" normalizeH="0" baseline="0" noProof="0">
                <a:ln>
                  <a:noFill/>
                </a:ln>
                <a:solidFill>
                  <a:srgbClr val="262682"/>
                </a:solidFill>
                <a:effectLst/>
                <a:uLnTx/>
                <a:uFillTx/>
                <a:latin typeface="Arial" panose="020B0604020202020204" pitchFamily="34" charset="0"/>
                <a:ea typeface="+mn-ea"/>
                <a:cs typeface="Arial" panose="020B0604020202020204" pitchFamily="34" charset="0"/>
              </a:rPr>
              <a:t>tilgjengelig lønnsmasse</a:t>
            </a:r>
          </a:p>
          <a:p>
            <a:endParaRPr lang="nb-NO"/>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E0E583C5-9CDC-4FD5-BCED-369ED03D3AEB}" type="slidenum">
              <a:rPr lang="nb-NO" smtClean="0"/>
              <a:t>5</a:t>
            </a:fld>
            <a:endParaRPr lang="nb-NO"/>
          </a:p>
        </p:txBody>
      </p:sp>
    </p:spTree>
    <p:extLst>
      <p:ext uri="{BB962C8B-B14F-4D97-AF65-F5344CB8AC3E}">
        <p14:creationId xmlns:p14="http://schemas.microsoft.com/office/powerpoint/2010/main" val="88151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endParaRPr lang="en-US" dirty="0">
              <a:solidFill>
                <a:srgbClr val="000000"/>
              </a:solidFill>
              <a:latin typeface="Open Sans"/>
              <a:ea typeface="Open Sans"/>
              <a:cs typeface="Open Sans"/>
              <a:sym typeface="Open Sans"/>
            </a:endParaRPr>
          </a:p>
          <a:p>
            <a:pPr>
              <a:defRPr/>
            </a:pPr>
            <a:r>
              <a:rPr lang="en-US" dirty="0">
                <a:solidFill>
                  <a:srgbClr val="000000"/>
                </a:solidFill>
                <a:latin typeface="Open Sans"/>
                <a:ea typeface="Open Sans"/>
                <a:cs typeface="Open Sans"/>
                <a:sym typeface="Open Sans"/>
              </a:rPr>
              <a:t>Denne </a:t>
            </a:r>
            <a:r>
              <a:rPr lang="en-US" err="1">
                <a:solidFill>
                  <a:srgbClr val="000000"/>
                </a:solidFill>
                <a:latin typeface="Open Sans"/>
                <a:ea typeface="Open Sans"/>
                <a:cs typeface="Open Sans"/>
                <a:sym typeface="Open Sans"/>
              </a:rPr>
              <a:t>grafen</a:t>
            </a:r>
            <a:r>
              <a:rPr lang="en-US" dirty="0">
                <a:solidFill>
                  <a:srgbClr val="000000"/>
                </a:solidFill>
                <a:latin typeface="Open Sans"/>
                <a:ea typeface="Open Sans"/>
                <a:cs typeface="Open Sans"/>
                <a:sym typeface="Open Sans"/>
              </a:rPr>
              <a:t> </a:t>
            </a:r>
            <a:r>
              <a:rPr lang="en-US" err="1">
                <a:solidFill>
                  <a:srgbClr val="000000"/>
                </a:solidFill>
                <a:latin typeface="Open Sans"/>
                <a:ea typeface="Open Sans"/>
                <a:cs typeface="Open Sans"/>
                <a:sym typeface="Open Sans"/>
              </a:rPr>
              <a:t>viser</a:t>
            </a:r>
            <a:r>
              <a:rPr lang="en-US" sz="1200" dirty="0">
                <a:solidFill>
                  <a:srgbClr val="000000"/>
                </a:solidFill>
                <a:latin typeface="Open Sans"/>
                <a:ea typeface="Open Sans"/>
                <a:cs typeface="Open Sans"/>
                <a:sym typeface="Open Sans"/>
              </a:rPr>
              <a:t> at de </a:t>
            </a:r>
            <a:r>
              <a:rPr lang="en-US" sz="1200" err="1">
                <a:solidFill>
                  <a:srgbClr val="000000"/>
                </a:solidFill>
                <a:latin typeface="Open Sans"/>
                <a:ea typeface="Open Sans"/>
                <a:cs typeface="Open Sans"/>
                <a:sym typeface="Open Sans"/>
              </a:rPr>
              <a:t>generelle</a:t>
            </a:r>
            <a:r>
              <a:rPr lang="en-US" sz="1200" dirty="0">
                <a:solidFill>
                  <a:srgbClr val="000000"/>
                </a:solidFill>
                <a:latin typeface="Open Sans"/>
                <a:ea typeface="Open Sans"/>
                <a:cs typeface="Open Sans"/>
                <a:sym typeface="Open Sans"/>
              </a:rPr>
              <a:t> </a:t>
            </a:r>
            <a:r>
              <a:rPr lang="en-US" sz="1200" err="1">
                <a:solidFill>
                  <a:srgbClr val="000000"/>
                </a:solidFill>
                <a:latin typeface="Open Sans"/>
                <a:ea typeface="Open Sans"/>
                <a:cs typeface="Open Sans"/>
                <a:sym typeface="Open Sans"/>
              </a:rPr>
              <a:t>tilleggene</a:t>
            </a:r>
            <a:r>
              <a:rPr lang="en-US" sz="1200" dirty="0">
                <a:solidFill>
                  <a:srgbClr val="000000"/>
                </a:solidFill>
                <a:latin typeface="Open Sans"/>
                <a:ea typeface="Open Sans"/>
                <a:cs typeface="Open Sans"/>
                <a:sym typeface="Open Sans"/>
              </a:rPr>
              <a:t> </a:t>
            </a:r>
            <a:r>
              <a:rPr lang="en-US" sz="1200" err="1">
                <a:solidFill>
                  <a:srgbClr val="000000"/>
                </a:solidFill>
                <a:latin typeface="Open Sans"/>
                <a:ea typeface="Open Sans"/>
                <a:cs typeface="Open Sans"/>
                <a:sym typeface="Open Sans"/>
              </a:rPr>
              <a:t>hittil</a:t>
            </a:r>
            <a:r>
              <a:rPr lang="en-US" sz="1200" dirty="0">
                <a:solidFill>
                  <a:srgbClr val="000000"/>
                </a:solidFill>
                <a:latin typeface="Open Sans"/>
                <a:ea typeface="Open Sans"/>
                <a:cs typeface="Open Sans"/>
                <a:sym typeface="Open Sans"/>
              </a:rPr>
              <a:t> </a:t>
            </a:r>
            <a:r>
              <a:rPr lang="en-US" sz="1200" err="1">
                <a:solidFill>
                  <a:srgbClr val="000000"/>
                </a:solidFill>
                <a:latin typeface="Open Sans"/>
                <a:ea typeface="Open Sans"/>
                <a:cs typeface="Open Sans"/>
                <a:sym typeface="Open Sans"/>
              </a:rPr>
              <a:t>har</a:t>
            </a:r>
            <a:r>
              <a:rPr lang="en-US" sz="1200" dirty="0">
                <a:solidFill>
                  <a:srgbClr val="000000"/>
                </a:solidFill>
                <a:latin typeface="Open Sans"/>
                <a:ea typeface="Open Sans"/>
                <a:cs typeface="Open Sans"/>
                <a:sym typeface="Open Sans"/>
              </a:rPr>
              <a:t> </a:t>
            </a:r>
            <a:r>
              <a:rPr lang="en-US" sz="1200" err="1">
                <a:solidFill>
                  <a:srgbClr val="000000"/>
                </a:solidFill>
                <a:latin typeface="Open Sans"/>
                <a:ea typeface="Open Sans"/>
                <a:cs typeface="Open Sans"/>
                <a:sym typeface="Open Sans"/>
              </a:rPr>
              <a:t>hatt</a:t>
            </a:r>
            <a:r>
              <a:rPr lang="en-US" sz="1200" dirty="0">
                <a:solidFill>
                  <a:srgbClr val="000000"/>
                </a:solidFill>
                <a:latin typeface="Open Sans"/>
                <a:ea typeface="Open Sans"/>
                <a:cs typeface="Open Sans"/>
                <a:sym typeface="Open Sans"/>
              </a:rPr>
              <a:t> </a:t>
            </a:r>
            <a:r>
              <a:rPr lang="en-US" sz="1200" err="1">
                <a:solidFill>
                  <a:srgbClr val="000000"/>
                </a:solidFill>
                <a:latin typeface="Open Sans"/>
                <a:ea typeface="Open Sans"/>
                <a:cs typeface="Open Sans"/>
                <a:sym typeface="Open Sans"/>
              </a:rPr>
              <a:t>en</a:t>
            </a:r>
            <a:r>
              <a:rPr lang="en-US" sz="1200" dirty="0">
                <a:solidFill>
                  <a:srgbClr val="000000"/>
                </a:solidFill>
                <a:latin typeface="Open Sans"/>
                <a:ea typeface="Open Sans"/>
                <a:cs typeface="Open Sans"/>
                <a:sym typeface="Open Sans"/>
              </a:rPr>
              <a:t> </a:t>
            </a:r>
            <a:r>
              <a:rPr lang="en-US" sz="1200" err="1">
                <a:solidFill>
                  <a:srgbClr val="000000"/>
                </a:solidFill>
                <a:latin typeface="Open Sans"/>
                <a:ea typeface="Open Sans"/>
                <a:cs typeface="Open Sans"/>
                <a:sym typeface="Open Sans"/>
              </a:rPr>
              <a:t>utpreget</a:t>
            </a:r>
            <a:r>
              <a:rPr lang="en-US" sz="1200" dirty="0">
                <a:solidFill>
                  <a:srgbClr val="000000"/>
                </a:solidFill>
                <a:latin typeface="Open Sans"/>
                <a:ea typeface="Open Sans"/>
                <a:cs typeface="Open Sans"/>
                <a:sym typeface="Open Sans"/>
              </a:rPr>
              <a:t> </a:t>
            </a:r>
            <a:r>
              <a:rPr lang="en-US" sz="1200" err="1">
                <a:solidFill>
                  <a:srgbClr val="000000"/>
                </a:solidFill>
                <a:latin typeface="Open Sans"/>
                <a:ea typeface="Open Sans"/>
                <a:cs typeface="Open Sans"/>
                <a:sym typeface="Open Sans"/>
              </a:rPr>
              <a:t>lavtlønnsprofil</a:t>
            </a:r>
            <a:r>
              <a:rPr lang="en-US" sz="1200" dirty="0">
                <a:solidFill>
                  <a:srgbClr val="000000"/>
                </a:solidFill>
                <a:latin typeface="Open Sans"/>
                <a:ea typeface="Open Sans"/>
                <a:cs typeface="Open Sans"/>
                <a:sym typeface="Open Sans"/>
              </a:rPr>
              <a:t>. </a:t>
            </a:r>
            <a:endParaRPr lang="en-US">
              <a:solidFill>
                <a:srgbClr val="000000"/>
              </a:solidFill>
              <a:latin typeface="Aptos" panose="02110004020202020204"/>
              <a:ea typeface="Open Sans"/>
              <a:cs typeface="Open Sans"/>
              <a:sym typeface="Open Sans"/>
            </a:endParaRPr>
          </a:p>
          <a:p>
            <a:pPr>
              <a:defRPr/>
            </a:pPr>
            <a:r>
              <a:rPr lang="en-US" sz="1200" err="1">
                <a:solidFill>
                  <a:srgbClr val="000000"/>
                </a:solidFill>
                <a:latin typeface="Open Sans"/>
                <a:ea typeface="Open Sans"/>
                <a:cs typeface="Open Sans"/>
                <a:sym typeface="Open Sans"/>
              </a:rPr>
              <a:t>Fordelingspolitikk</a:t>
            </a:r>
            <a:r>
              <a:rPr lang="en-US" sz="1200" dirty="0">
                <a:solidFill>
                  <a:srgbClr val="000000"/>
                </a:solidFill>
                <a:latin typeface="Open Sans"/>
                <a:ea typeface="Open Sans"/>
                <a:cs typeface="Open Sans"/>
                <a:sym typeface="Open Sans"/>
              </a:rPr>
              <a:t>. </a:t>
            </a:r>
            <a:endParaRPr lang="en-US" dirty="0">
              <a:solidFill>
                <a:srgbClr val="000000"/>
              </a:solidFill>
              <a:latin typeface="Aptos" panose="02110004020202020204"/>
              <a:ea typeface="Open Sans"/>
              <a:cs typeface="Open Sans"/>
              <a:sym typeface="Open Sans"/>
            </a:endParaRPr>
          </a:p>
          <a:p>
            <a:pPr>
              <a:defRPr/>
            </a:pPr>
            <a:r>
              <a:rPr lang="en-US" sz="1200" dirty="0">
                <a:solidFill>
                  <a:srgbClr val="000000"/>
                </a:solidFill>
                <a:latin typeface="Open Sans"/>
                <a:ea typeface="Open Sans"/>
                <a:cs typeface="Open Sans"/>
                <a:sym typeface="Open Sans"/>
              </a:rPr>
              <a:t>De </a:t>
            </a:r>
            <a:r>
              <a:rPr lang="en-US" sz="1200" dirty="0" err="1">
                <a:solidFill>
                  <a:srgbClr val="000000"/>
                </a:solidFill>
                <a:latin typeface="Open Sans"/>
                <a:ea typeface="Open Sans"/>
                <a:cs typeface="Open Sans"/>
                <a:sym typeface="Open Sans"/>
              </a:rPr>
              <a:t>generelle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tilleggene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har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utgjort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en</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stor</a:t>
            </a:r>
            <a:r>
              <a:rPr lang="en-US" sz="1200" dirty="0">
                <a:solidFill>
                  <a:srgbClr val="000000"/>
                </a:solidFill>
                <a:latin typeface="Open Sans"/>
                <a:ea typeface="Open Sans"/>
                <a:cs typeface="Open Sans"/>
                <a:sym typeface="Open Sans"/>
              </a:rPr>
              <a:t> del av </a:t>
            </a:r>
            <a:r>
              <a:rPr lang="en-US" sz="1200" dirty="0" err="1">
                <a:solidFill>
                  <a:srgbClr val="000000"/>
                </a:solidFill>
                <a:latin typeface="Open Sans"/>
                <a:ea typeface="Open Sans"/>
                <a:cs typeface="Open Sans"/>
                <a:sym typeface="Open Sans"/>
              </a:rPr>
              <a:t>lønnsutviklingen</a:t>
            </a:r>
            <a:r>
              <a:rPr lang="en-US" sz="1200" dirty="0">
                <a:solidFill>
                  <a:srgbClr val="000000"/>
                </a:solidFill>
                <a:latin typeface="Open Sans"/>
                <a:ea typeface="Open Sans"/>
                <a:cs typeface="Open Sans"/>
                <a:sym typeface="Open Sans"/>
              </a:rPr>
              <a:t> – de </a:t>
            </a:r>
            <a:r>
              <a:rPr lang="en-US" sz="1200" dirty="0" err="1">
                <a:solidFill>
                  <a:srgbClr val="000000"/>
                </a:solidFill>
                <a:latin typeface="Open Sans"/>
                <a:ea typeface="Open Sans"/>
                <a:cs typeface="Open Sans"/>
                <a:sym typeface="Open Sans"/>
              </a:rPr>
              <a:t>lavtlønnede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har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fått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forholdsmessig</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større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uttelling</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enn</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våre</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grupper</a:t>
            </a:r>
            <a:r>
              <a:rPr lang="en-US" sz="1200" dirty="0">
                <a:solidFill>
                  <a:srgbClr val="000000"/>
                </a:solidFill>
                <a:latin typeface="Open Sans"/>
                <a:ea typeface="Open Sans"/>
                <a:cs typeface="Open Sans"/>
                <a:sym typeface="Open Sans"/>
              </a:rPr>
              <a:t> </a:t>
            </a:r>
            <a:r>
              <a:rPr lang="en-US" dirty="0">
                <a:solidFill>
                  <a:srgbClr val="000000"/>
                </a:solidFill>
                <a:latin typeface="Open Sans"/>
                <a:ea typeface="Open Sans"/>
                <a:cs typeface="Open Sans"/>
                <a:sym typeface="Open Sans"/>
              </a:rPr>
              <a:t>over manger </a:t>
            </a:r>
            <a:r>
              <a:rPr lang="en-US" dirty="0" err="1">
                <a:solidFill>
                  <a:srgbClr val="000000"/>
                </a:solidFill>
                <a:latin typeface="Open Sans"/>
                <a:ea typeface="Open Sans"/>
                <a:cs typeface="Open Sans"/>
                <a:sym typeface="Open Sans"/>
              </a:rPr>
              <a:t>år</a:t>
            </a:r>
            <a:r>
              <a:rPr lang="en-US" dirty="0">
                <a:solidFill>
                  <a:srgbClr val="000000"/>
                </a:solidFill>
                <a:latin typeface="Open Sans"/>
                <a:ea typeface="Open Sans"/>
                <a:cs typeface="Open Sans"/>
                <a:sym typeface="Open Sans"/>
              </a:rPr>
              <a:t>.</a:t>
            </a:r>
            <a:endParaRPr lang="en-US" dirty="0">
              <a:latin typeface="Open Sans"/>
              <a:ea typeface="Open Sans"/>
              <a:cs typeface="Open Sans"/>
            </a:endParaRPr>
          </a:p>
          <a:p>
            <a:endParaRPr lang="nb-NO" dirty="0"/>
          </a:p>
        </p:txBody>
      </p:sp>
      <p:sp>
        <p:nvSpPr>
          <p:cNvPr id="4" name="Plassholder for lysbildenummer 3"/>
          <p:cNvSpPr>
            <a:spLocks noGrp="1"/>
          </p:cNvSpPr>
          <p:nvPr>
            <p:ph type="sldNum" sz="quarter" idx="5"/>
          </p:nvPr>
        </p:nvSpPr>
        <p:spPr/>
        <p:txBody>
          <a:bodyPr/>
          <a:lstStyle/>
          <a:p>
            <a:fld id="{E0E583C5-9CDC-4FD5-BCED-369ED03D3AEB}" type="slidenum">
              <a:rPr lang="nb-NO" smtClean="0"/>
              <a:t>6</a:t>
            </a:fld>
            <a:endParaRPr lang="nb-NO"/>
          </a:p>
        </p:txBody>
      </p:sp>
    </p:spTree>
    <p:extLst>
      <p:ext uri="{BB962C8B-B14F-4D97-AF65-F5344CB8AC3E}">
        <p14:creationId xmlns:p14="http://schemas.microsoft.com/office/powerpoint/2010/main" val="2912932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Ingen grunn til å ta en «</a:t>
            </a:r>
            <a:r>
              <a:rPr lang="nb-NO" dirty="0" err="1"/>
              <a:t>walk-over</a:t>
            </a:r>
            <a:r>
              <a:rPr lang="nb-NO" dirty="0"/>
              <a:t>» i år!</a:t>
            </a:r>
          </a:p>
          <a:p>
            <a:r>
              <a:rPr lang="nb-NO" dirty="0"/>
              <a:t>Vi har flere oppgjør bak oss, der situasjonen har vært spesiell – men det har handlet om økonomi, pandemi etc.</a:t>
            </a:r>
          </a:p>
          <a:p>
            <a:r>
              <a:rPr lang="nb-NO" dirty="0"/>
              <a:t>Flere år med store generelle tillegg </a:t>
            </a:r>
          </a:p>
          <a:p>
            <a:r>
              <a:rPr lang="nb-NO" dirty="0"/>
              <a:t>Vi må ikke nødvendigvis benytte store generelle tillegg i år</a:t>
            </a:r>
          </a:p>
          <a:p>
            <a:endParaRPr lang="nb-NO" dirty="0"/>
          </a:p>
        </p:txBody>
      </p:sp>
      <p:sp>
        <p:nvSpPr>
          <p:cNvPr id="4" name="Plassholder for lysbildenummer 3"/>
          <p:cNvSpPr>
            <a:spLocks noGrp="1"/>
          </p:cNvSpPr>
          <p:nvPr>
            <p:ph type="sldNum" sz="quarter" idx="5"/>
          </p:nvPr>
        </p:nvSpPr>
        <p:spPr/>
        <p:txBody>
          <a:bodyPr/>
          <a:lstStyle/>
          <a:p>
            <a:fld id="{E0E583C5-9CDC-4FD5-BCED-369ED03D3AEB}" type="slidenum">
              <a:rPr lang="nb-NO" smtClean="0"/>
              <a:t>7</a:t>
            </a:fld>
            <a:endParaRPr lang="nb-NO"/>
          </a:p>
        </p:txBody>
      </p:sp>
    </p:spTree>
    <p:extLst>
      <p:ext uri="{BB962C8B-B14F-4D97-AF65-F5344CB8AC3E}">
        <p14:creationId xmlns:p14="http://schemas.microsoft.com/office/powerpoint/2010/main" val="2730813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solidFill>
                  <a:prstClr val="black"/>
                </a:solidFill>
              </a:rPr>
              <a:t>De fleste er allerede godt i gang med forberedelsene sammen med arbeidsgiver, og det som gjenstår nå er gjennomføringen!</a:t>
            </a:r>
          </a:p>
          <a:p>
            <a:pPr>
              <a:defRPr/>
            </a:pPr>
            <a:endParaRPr lang="en-US" dirty="0">
              <a:solidFill>
                <a:prstClr val="black"/>
              </a:solidFill>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Nå</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gjelder</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det å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gjennomføre</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gode</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lokale</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forhandlinger</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slik</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vi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alltid</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har</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gjort</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det:</a:t>
            </a:r>
            <a:endParaRPr lang="en-US" sz="1200" b="0" i="0" u="none" strike="noStrike" kern="1200" cap="none" spc="0" normalizeH="0" baseline="0" noProof="0" dirty="0">
              <a:ln>
                <a:noFill/>
              </a:ln>
              <a:solidFill>
                <a:prstClr val="black"/>
              </a:solidFill>
              <a:effectLst/>
              <a:uLnTx/>
              <a:uFillTx/>
              <a:latin typeface="Aptos" panose="02110004020202020204"/>
            </a:endParaRPr>
          </a:p>
          <a:p>
            <a:pPr>
              <a:defRPr/>
            </a:pPr>
            <a:endParaRPr lang="en-US" dirty="0">
              <a:solidFill>
                <a:prstClr val="black"/>
              </a:solidFill>
              <a:latin typeface="Aptos" panose="02110004020202020204"/>
            </a:endParaRPr>
          </a:p>
          <a:p>
            <a:pPr marL="171450" marR="0" lvl="0" indent="-171450" algn="l" defTabSz="914400" rtl="0" eaLnBrk="1" fontAlgn="auto" latinLnBrk="0" hangingPunct="1">
              <a:lnSpc>
                <a:spcPts val="3482"/>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diskuter</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med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øvrige</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foreninger</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prioriteringer</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lønnssamtaler</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t>
            </a:r>
            <a:endParaRPr lang="en-US" sz="1200" b="0" i="0" u="none" strike="noStrike" kern="1200" cap="none" spc="0" normalizeH="0" baseline="0" noProof="0" dirty="0">
              <a:ln>
                <a:noFill/>
              </a:ln>
              <a:solidFill>
                <a:prstClr val="black"/>
              </a:solidFill>
              <a:effectLst/>
              <a:uLnTx/>
              <a:uFillTx/>
              <a:latin typeface="Aptos" panose="02110004020202020204"/>
            </a:endParaRPr>
          </a:p>
          <a:p>
            <a:pPr marL="171450" marR="0" lvl="0" indent="-171450" algn="l" defTabSz="914400" rtl="0" eaLnBrk="1" fontAlgn="auto" latinLnBrk="0" hangingPunct="1">
              <a:lnSpc>
                <a:spcPts val="3482"/>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få</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tallgrunnlag</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statistikker</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etc.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fra</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arbeidsgiver</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71450" indent="-171450">
              <a:buFont typeface="Arial"/>
              <a:buChar char="•"/>
              <a:defRPr/>
            </a:pPr>
            <a:r>
              <a:rPr lang="nb-NO" dirty="0">
                <a:solidFill>
                  <a:prstClr val="black"/>
                </a:solidFill>
              </a:rPr>
              <a:t>forberedende møter – avtale god nok tid til gjennomføringen med realistiske frister</a:t>
            </a:r>
          </a:p>
          <a:p>
            <a:pPr marL="171450" indent="-171450">
              <a:buFont typeface="Arial"/>
              <a:buChar char="•"/>
              <a:defRPr/>
            </a:pPr>
            <a:r>
              <a:rPr lang="nb-NO" dirty="0">
                <a:solidFill>
                  <a:prstClr val="black"/>
                </a:solidFill>
              </a:rPr>
              <a:t>beregning av lokale potter: foretas av DFD basert på gjennomsnittstall for hver av avtalene pr virksomhet/forhandlingssted</a:t>
            </a:r>
          </a:p>
          <a:p>
            <a:pPr marL="171450" indent="-171450">
              <a:buFont typeface="Arial"/>
              <a:buChar char="•"/>
              <a:defRPr/>
            </a:pPr>
            <a:r>
              <a:rPr lang="nb-NO" dirty="0">
                <a:solidFill>
                  <a:prstClr val="black"/>
                </a:solidFill>
              </a:rPr>
              <a:t>fordeling/virkemiddelbruk: partene må avtale innretning og fordelingsprofil – flere krav til kroner/øre </a:t>
            </a:r>
            <a:r>
              <a:rPr lang="nb-NO" dirty="0" err="1">
                <a:solidFill>
                  <a:prstClr val="black"/>
                </a:solidFill>
              </a:rPr>
              <a:t>etc</a:t>
            </a:r>
            <a:r>
              <a:rPr lang="nb-NO" dirty="0">
                <a:solidFill>
                  <a:prstClr val="black"/>
                </a:solidFill>
              </a:rPr>
              <a:t> fortelle litt rundt dette</a:t>
            </a:r>
            <a:endParaRPr lang="en-US" dirty="0">
              <a:solidFill>
                <a:prstClr val="black"/>
              </a:solidFill>
            </a:endParaRPr>
          </a:p>
          <a:p>
            <a:pPr>
              <a:lnSpc>
                <a:spcPts val="3482"/>
              </a:lnSpc>
              <a:defRPr/>
            </a:pPr>
            <a:endParaRPr lang="en-US"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Håper</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tidsnøden</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ikke</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resulterer</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i</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alt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fordeles</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flatt</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dette</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må</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vi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stå</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i</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løpet</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ut</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nb-NO" sz="1200" b="0" i="0" u="none" strike="noStrike" kern="1200" cap="none" spc="0" normalizeH="0" baseline="0" noProof="0" dirty="0">
              <a:ln>
                <a:noFill/>
              </a:ln>
              <a:solidFill>
                <a:prstClr val="black"/>
              </a:solidFill>
              <a:effectLst/>
              <a:uLnTx/>
              <a:uFillTx/>
              <a:latin typeface="Aptos" panose="02110004020202020204"/>
              <a:ea typeface="+mn-ea"/>
              <a:cs typeface="+mn-cs"/>
            </a:endParaRPr>
          </a:p>
          <a:p>
            <a:endParaRPr lang="nb-NO" dirty="0"/>
          </a:p>
          <a:p>
            <a:pPr lvl="1">
              <a:buFont typeface="Arial" panose="020B0604020202020204" pitchFamily="34" charset="0"/>
            </a:pPr>
            <a:endParaRPr lang="nb-NO" dirty="0">
              <a:latin typeface="Calibri" panose="020F0502020204030204"/>
              <a:ea typeface="Calibri" panose="020F0502020204030204"/>
              <a:cs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dirty="0">
                <a:solidFill>
                  <a:prstClr val="black"/>
                </a:solidFill>
              </a:rPr>
              <a:t>PM-2024-10 – </a:t>
            </a:r>
            <a:r>
              <a:rPr lang="en-US" dirty="0" err="1">
                <a:solidFill>
                  <a:prstClr val="black"/>
                </a:solidFill>
              </a:rPr>
              <a:t>Rammene</a:t>
            </a:r>
            <a:r>
              <a:rPr lang="en-US" dirty="0">
                <a:solidFill>
                  <a:prstClr val="black"/>
                </a:solidFill>
              </a:rPr>
              <a:t> for </a:t>
            </a:r>
            <a:r>
              <a:rPr lang="en-US" dirty="0" err="1">
                <a:solidFill>
                  <a:prstClr val="black"/>
                </a:solidFill>
              </a:rPr>
              <a:t>lønnsoppgjøret</a:t>
            </a:r>
            <a:r>
              <a:rPr lang="en-US" dirty="0">
                <a:solidFill>
                  <a:prstClr val="black"/>
                </a:solidFill>
              </a:rPr>
              <a:t> 2024 – </a:t>
            </a:r>
            <a:r>
              <a:rPr lang="en-US" dirty="0" err="1">
                <a:solidFill>
                  <a:prstClr val="black"/>
                </a:solidFill>
              </a:rPr>
              <a:t>på</a:t>
            </a:r>
            <a:r>
              <a:rPr lang="en-US" dirty="0">
                <a:solidFill>
                  <a:prstClr val="black"/>
                </a:solidFill>
              </a:rPr>
              <a:t> </a:t>
            </a:r>
            <a:r>
              <a:rPr lang="en-US" dirty="0" err="1">
                <a:solidFill>
                  <a:prstClr val="black"/>
                </a:solidFill>
              </a:rPr>
              <a:t>bakgrunn</a:t>
            </a:r>
            <a:r>
              <a:rPr lang="en-US" dirty="0">
                <a:solidFill>
                  <a:prstClr val="black"/>
                </a:solidFill>
              </a:rPr>
              <a:t> av </a:t>
            </a:r>
            <a:r>
              <a:rPr lang="en-US" dirty="0" err="1">
                <a:solidFill>
                  <a:prstClr val="black"/>
                </a:solidFill>
              </a:rPr>
              <a:t>kjennelsene</a:t>
            </a:r>
            <a:r>
              <a:rPr lang="en-US" dirty="0">
                <a:solidFill>
                  <a:prstClr val="black"/>
                </a:solidFill>
              </a:rPr>
              <a:t> </a:t>
            </a:r>
            <a:r>
              <a:rPr lang="en-US" dirty="0" err="1">
                <a:solidFill>
                  <a:prstClr val="black"/>
                </a:solidFill>
              </a:rPr>
              <a:t>fra</a:t>
            </a:r>
            <a:r>
              <a:rPr lang="en-US" dirty="0">
                <a:solidFill>
                  <a:prstClr val="black"/>
                </a:solidFill>
              </a:rPr>
              <a:t> </a:t>
            </a:r>
            <a:r>
              <a:rPr lang="en-US" dirty="0" err="1">
                <a:solidFill>
                  <a:prstClr val="black"/>
                </a:solidFill>
              </a:rPr>
              <a:t>Rikslønnsnemnda</a:t>
            </a:r>
            <a:r>
              <a:rPr lang="en-US" dirty="0">
                <a:solidFill>
                  <a:prstClr val="black"/>
                </a:solidFill>
              </a:rPr>
              <a:t>.</a:t>
            </a:r>
          </a:p>
          <a:p>
            <a:pPr>
              <a:defRPr/>
            </a:pPr>
            <a:r>
              <a:rPr lang="en-US" dirty="0" err="1">
                <a:solidFill>
                  <a:prstClr val="black"/>
                </a:solidFill>
              </a:rPr>
              <a:t>Siste</a:t>
            </a:r>
            <a:r>
              <a:rPr lang="en-US" dirty="0">
                <a:solidFill>
                  <a:prstClr val="black"/>
                </a:solidFill>
              </a:rPr>
              <a:t> </a:t>
            </a:r>
            <a:r>
              <a:rPr lang="en-US" dirty="0" err="1">
                <a:solidFill>
                  <a:prstClr val="black"/>
                </a:solidFill>
              </a:rPr>
              <a:t>i</a:t>
            </a:r>
            <a:r>
              <a:rPr lang="en-US" dirty="0">
                <a:solidFill>
                  <a:prstClr val="black"/>
                </a:solidFill>
              </a:rPr>
              <a:t> </a:t>
            </a:r>
            <a:r>
              <a:rPr lang="en-US" dirty="0" err="1">
                <a:solidFill>
                  <a:prstClr val="black"/>
                </a:solidFill>
              </a:rPr>
              <a:t>rekken</a:t>
            </a:r>
            <a:r>
              <a:rPr lang="en-US" dirty="0">
                <a:solidFill>
                  <a:prstClr val="black"/>
                </a:solidFill>
              </a:rPr>
              <a:t> av </a:t>
            </a:r>
            <a:r>
              <a:rPr lang="en-US" dirty="0" err="1">
                <a:solidFill>
                  <a:prstClr val="black"/>
                </a:solidFill>
              </a:rPr>
              <a:t>PMèr</a:t>
            </a:r>
            <a:r>
              <a:rPr lang="en-US" dirty="0">
                <a:solidFill>
                  <a:prstClr val="black"/>
                </a:solidFill>
              </a:rPr>
              <a:t> </a:t>
            </a:r>
            <a:r>
              <a:rPr lang="en-US" dirty="0" err="1">
                <a:solidFill>
                  <a:prstClr val="black"/>
                </a:solidFill>
              </a:rPr>
              <a:t>etter</a:t>
            </a:r>
            <a:r>
              <a:rPr lang="en-US" dirty="0">
                <a:solidFill>
                  <a:prstClr val="black"/>
                </a:solidFill>
              </a:rPr>
              <a:t> </a:t>
            </a:r>
            <a:r>
              <a:rPr lang="en-US" dirty="0" err="1">
                <a:solidFill>
                  <a:prstClr val="black"/>
                </a:solidFill>
              </a:rPr>
              <a:t>streiken</a:t>
            </a:r>
            <a:r>
              <a:rPr lang="en-US" dirty="0">
                <a:solidFill>
                  <a:prstClr val="black"/>
                </a:solidFill>
              </a:rPr>
              <a:t>: PM-2024-3, 4, 5, 8 </a:t>
            </a:r>
            <a:r>
              <a:rPr lang="en-US" dirty="0" err="1">
                <a:solidFill>
                  <a:prstClr val="black"/>
                </a:solidFill>
              </a:rPr>
              <a:t>og</a:t>
            </a:r>
            <a:r>
              <a:rPr lang="en-US" dirty="0">
                <a:solidFill>
                  <a:prstClr val="black"/>
                </a:solidFill>
              </a:rPr>
              <a:t> 9: </a:t>
            </a:r>
            <a:r>
              <a:rPr lang="en-US" dirty="0" err="1">
                <a:solidFill>
                  <a:prstClr val="black"/>
                </a:solidFill>
              </a:rPr>
              <a:t>Tiltak</a:t>
            </a:r>
            <a:r>
              <a:rPr lang="en-US" dirty="0">
                <a:solidFill>
                  <a:prstClr val="black"/>
                </a:solidFill>
              </a:rPr>
              <a:t> for </a:t>
            </a:r>
            <a:r>
              <a:rPr lang="en-US" dirty="0" err="1">
                <a:solidFill>
                  <a:prstClr val="black"/>
                </a:solidFill>
              </a:rPr>
              <a:t>effektiv</a:t>
            </a:r>
            <a:r>
              <a:rPr lang="en-US" dirty="0">
                <a:solidFill>
                  <a:prstClr val="black"/>
                </a:solidFill>
              </a:rPr>
              <a:t> </a:t>
            </a:r>
            <a:r>
              <a:rPr lang="en-US" dirty="0" err="1">
                <a:solidFill>
                  <a:prstClr val="black"/>
                </a:solidFill>
              </a:rPr>
              <a:t>gjennomføring</a:t>
            </a:r>
            <a:r>
              <a:rPr lang="en-US" dirty="0">
                <a:solidFill>
                  <a:prstClr val="black"/>
                </a:solidFill>
              </a:rPr>
              <a:t> av </a:t>
            </a:r>
            <a:r>
              <a:rPr lang="en-US" dirty="0" err="1">
                <a:solidFill>
                  <a:prstClr val="black"/>
                </a:solidFill>
              </a:rPr>
              <a:t>lønsoppgjeret</a:t>
            </a:r>
            <a:r>
              <a:rPr lang="en-US" dirty="0">
                <a:solidFill>
                  <a:prstClr val="black"/>
                </a:solidFill>
              </a:rPr>
              <a:t> - </a:t>
            </a:r>
            <a:r>
              <a:rPr lang="en-US" dirty="0" err="1">
                <a:solidFill>
                  <a:prstClr val="black"/>
                </a:solidFill>
              </a:rPr>
              <a:t>Lovdata</a:t>
            </a:r>
            <a:r>
              <a:rPr lang="en-US" dirty="0">
                <a:solidFill>
                  <a:prstClr val="black"/>
                </a:solidFill>
              </a:rPr>
              <a:t> Pro</a:t>
            </a:r>
          </a:p>
          <a:p>
            <a:pPr>
              <a:defRPr/>
            </a:pPr>
            <a:endParaRPr lang="en-US" dirty="0">
              <a:solidFill>
                <a:prstClr val="black"/>
              </a:solidFill>
            </a:endParaRPr>
          </a:p>
          <a:p>
            <a:pPr marL="0" marR="0" lvl="0" indent="0" algn="l" defTabSz="914400">
              <a:lnSpc>
                <a:spcPct val="100000"/>
              </a:lnSpc>
              <a:spcBef>
                <a:spcPts val="0"/>
              </a:spcBef>
              <a:spcAft>
                <a:spcPts val="0"/>
              </a:spcAft>
              <a:buClrTx/>
              <a:buSzTx/>
              <a:buFont typeface="Arial" panose="020B0604020202020204" pitchFamily="34" charset="0"/>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DFØ sine systemer er under revidering – det anbefales derfor at forhandlingene for oppgjøret 2024 gjennomføres på nyåret 2025. Svar på spørsmål rundt skattemessige konsekvenser av at oppgjøret gjennomføres neste år, svares ut i DFD sitt brev i uke 49.</a:t>
            </a:r>
            <a:endParaRPr lang="nb-NO"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https://www.stortinget.no/no/Saker-og-publikasjoner/Saker/Sak/?p=101000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https://frifagbevegelse.no/nyheter/statsansatte-far-ny-lonn-tidligst-i-februar-6.158.1092487.e1d8493f1b</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nb-NO" dirty="0"/>
          </a:p>
          <a:p>
            <a:endParaRPr lang="nb-NO" dirty="0"/>
          </a:p>
        </p:txBody>
      </p:sp>
      <p:sp>
        <p:nvSpPr>
          <p:cNvPr id="4" name="Plassholder for lysbildenummer 3"/>
          <p:cNvSpPr>
            <a:spLocks noGrp="1"/>
          </p:cNvSpPr>
          <p:nvPr>
            <p:ph type="sldNum" sz="quarter" idx="5"/>
          </p:nvPr>
        </p:nvSpPr>
        <p:spPr/>
        <p:txBody>
          <a:bodyPr/>
          <a:lstStyle/>
          <a:p>
            <a:fld id="{E0E583C5-9CDC-4FD5-BCED-369ED03D3AEB}" type="slidenum">
              <a:rPr lang="nb-NO" smtClean="0"/>
              <a:t>8</a:t>
            </a:fld>
            <a:endParaRPr lang="nb-NO"/>
          </a:p>
        </p:txBody>
      </p:sp>
    </p:spTree>
    <p:extLst>
      <p:ext uri="{BB962C8B-B14F-4D97-AF65-F5344CB8AC3E}">
        <p14:creationId xmlns:p14="http://schemas.microsoft.com/office/powerpoint/2010/main" val="3874503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0E583C5-9CDC-4FD5-BCED-369ED03D3AEB}" type="slidenum">
              <a:rPr lang="nb-NO" smtClean="0"/>
              <a:t>9</a:t>
            </a:fld>
            <a:endParaRPr lang="nb-NO"/>
          </a:p>
        </p:txBody>
      </p:sp>
    </p:spTree>
    <p:extLst>
      <p:ext uri="{BB962C8B-B14F-4D97-AF65-F5344CB8AC3E}">
        <p14:creationId xmlns:p14="http://schemas.microsoft.com/office/powerpoint/2010/main" val="127823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Staten har tidligere beregnet gjennomsnittlig årslønn pr avtale pr virksomhet – hvordan blir dette i år? Lokale beregninger?</a:t>
            </a:r>
          </a:p>
          <a:p>
            <a:endParaRPr lang="nb-NO" dirty="0"/>
          </a:p>
          <a:p>
            <a:r>
              <a:rPr lang="nb-NO" dirty="0"/>
              <a:t>NB: det er mye penger i år! (det er ikke slik at alt under 5.3% lokalt er smuler – det er forhandlet om 0,x% lokalt tidligere og det gikk bra!)</a:t>
            </a:r>
          </a:p>
          <a:p>
            <a:endParaRPr lang="nb-NO" dirty="0"/>
          </a:p>
        </p:txBody>
      </p:sp>
      <p:sp>
        <p:nvSpPr>
          <p:cNvPr id="4" name="Plassholder for lysbildenummer 3"/>
          <p:cNvSpPr>
            <a:spLocks noGrp="1"/>
          </p:cNvSpPr>
          <p:nvPr>
            <p:ph type="sldNum" sz="quarter" idx="5"/>
          </p:nvPr>
        </p:nvSpPr>
        <p:spPr/>
        <p:txBody>
          <a:bodyPr/>
          <a:lstStyle/>
          <a:p>
            <a:fld id="{E0E583C5-9CDC-4FD5-BCED-369ED03D3AEB}" type="slidenum">
              <a:rPr lang="nb-NO" smtClean="0"/>
              <a:t>10</a:t>
            </a:fld>
            <a:endParaRPr lang="nb-NO"/>
          </a:p>
        </p:txBody>
      </p:sp>
    </p:spTree>
    <p:extLst>
      <p:ext uri="{BB962C8B-B14F-4D97-AF65-F5344CB8AC3E}">
        <p14:creationId xmlns:p14="http://schemas.microsoft.com/office/powerpoint/2010/main" val="597004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1347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2498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2765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0715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6952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2259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0024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247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7595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117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2243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hapter Divider 3">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ACBB23-7768-F95A-A56E-306A06F53B76}"/>
              </a:ext>
            </a:extLst>
          </p:cNvPr>
          <p:cNvGrpSpPr/>
          <p:nvPr userDrawn="1"/>
        </p:nvGrpSpPr>
        <p:grpSpPr>
          <a:xfrm>
            <a:off x="1" y="6815138"/>
            <a:ext cx="18287999" cy="3471863"/>
            <a:chOff x="0" y="4543425"/>
            <a:chExt cx="12191999" cy="2314575"/>
          </a:xfrm>
        </p:grpSpPr>
        <p:sp>
          <p:nvSpPr>
            <p:cNvPr id="4" name="Rectangle 3">
              <a:extLst>
                <a:ext uri="{FF2B5EF4-FFF2-40B4-BE49-F238E27FC236}">
                  <a16:creationId xmlns:a16="http://schemas.microsoft.com/office/drawing/2014/main" id="{9A1C85C1-99FD-E2B8-3F45-0C6DBDE7EDE3}"/>
                </a:ext>
              </a:extLst>
            </p:cNvPr>
            <p:cNvSpPr/>
            <p:nvPr userDrawn="1"/>
          </p:nvSpPr>
          <p:spPr>
            <a:xfrm>
              <a:off x="0" y="4543425"/>
              <a:ext cx="12191999" cy="2236193"/>
            </a:xfrm>
            <a:custGeom>
              <a:avLst/>
              <a:gdLst>
                <a:gd name="connsiteX0" fmla="*/ 0 w 12191999"/>
                <a:gd name="connsiteY0" fmla="*/ 0 h 2495375"/>
                <a:gd name="connsiteX1" fmla="*/ 12191999 w 12191999"/>
                <a:gd name="connsiteY1" fmla="*/ 0 h 2495375"/>
                <a:gd name="connsiteX2" fmla="*/ 12191999 w 12191999"/>
                <a:gd name="connsiteY2" fmla="*/ 2495375 h 2495375"/>
                <a:gd name="connsiteX3" fmla="*/ 0 w 12191999"/>
                <a:gd name="connsiteY3" fmla="*/ 2495375 h 2495375"/>
                <a:gd name="connsiteX4" fmla="*/ 0 w 12191999"/>
                <a:gd name="connsiteY4" fmla="*/ 0 h 2495375"/>
                <a:gd name="connsiteX0" fmla="*/ 0 w 12191999"/>
                <a:gd name="connsiteY0" fmla="*/ 0 h 2495375"/>
                <a:gd name="connsiteX1" fmla="*/ 12191999 w 12191999"/>
                <a:gd name="connsiteY1" fmla="*/ 0 h 2495375"/>
                <a:gd name="connsiteX2" fmla="*/ 12191999 w 12191999"/>
                <a:gd name="connsiteY2" fmla="*/ 2495375 h 2495375"/>
                <a:gd name="connsiteX3" fmla="*/ 0 w 12191999"/>
                <a:gd name="connsiteY3" fmla="*/ 2495375 h 2495375"/>
                <a:gd name="connsiteX4" fmla="*/ 0 w 12191999"/>
                <a:gd name="connsiteY4" fmla="*/ 1742901 h 2495375"/>
                <a:gd name="connsiteX5" fmla="*/ 0 w 12191999"/>
                <a:gd name="connsiteY5" fmla="*/ 0 h 2495375"/>
                <a:gd name="connsiteX0" fmla="*/ 0 w 12191999"/>
                <a:gd name="connsiteY0" fmla="*/ 1742901 h 2495375"/>
                <a:gd name="connsiteX1" fmla="*/ 12191999 w 12191999"/>
                <a:gd name="connsiteY1" fmla="*/ 0 h 2495375"/>
                <a:gd name="connsiteX2" fmla="*/ 12191999 w 12191999"/>
                <a:gd name="connsiteY2" fmla="*/ 2495375 h 2495375"/>
                <a:gd name="connsiteX3" fmla="*/ 0 w 12191999"/>
                <a:gd name="connsiteY3" fmla="*/ 2495375 h 2495375"/>
                <a:gd name="connsiteX4" fmla="*/ 0 w 12191999"/>
                <a:gd name="connsiteY4" fmla="*/ 1742901 h 2495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2495375">
                  <a:moveTo>
                    <a:pt x="0" y="1742901"/>
                  </a:moveTo>
                  <a:lnTo>
                    <a:pt x="12191999" y="0"/>
                  </a:lnTo>
                  <a:lnTo>
                    <a:pt x="12191999" y="2495375"/>
                  </a:lnTo>
                  <a:lnTo>
                    <a:pt x="0" y="2495375"/>
                  </a:lnTo>
                  <a:lnTo>
                    <a:pt x="0" y="17429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noProof="0"/>
            </a:p>
          </p:txBody>
        </p:sp>
        <p:sp>
          <p:nvSpPr>
            <p:cNvPr id="7" name="Rectangle 6">
              <a:extLst>
                <a:ext uri="{FF2B5EF4-FFF2-40B4-BE49-F238E27FC236}">
                  <a16:creationId xmlns:a16="http://schemas.microsoft.com/office/drawing/2014/main" id="{22EB7353-22A8-4A08-E040-FB7A9F81DAE9}"/>
                </a:ext>
              </a:extLst>
            </p:cNvPr>
            <p:cNvSpPr/>
            <p:nvPr userDrawn="1"/>
          </p:nvSpPr>
          <p:spPr>
            <a:xfrm>
              <a:off x="1" y="6450332"/>
              <a:ext cx="12191998" cy="4076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700" noProof="0"/>
            </a:p>
          </p:txBody>
        </p:sp>
      </p:grpSp>
      <p:sp>
        <p:nvSpPr>
          <p:cNvPr id="9" name="Title 1">
            <a:extLst>
              <a:ext uri="{FF2B5EF4-FFF2-40B4-BE49-F238E27FC236}">
                <a16:creationId xmlns:a16="http://schemas.microsoft.com/office/drawing/2014/main" id="{B8C2FCC6-7BA6-294E-CE50-8E60F642411A}"/>
              </a:ext>
            </a:extLst>
          </p:cNvPr>
          <p:cNvSpPr>
            <a:spLocks noGrp="1"/>
          </p:cNvSpPr>
          <p:nvPr>
            <p:ph type="ctrTitle"/>
          </p:nvPr>
        </p:nvSpPr>
        <p:spPr>
          <a:xfrm>
            <a:off x="881063" y="4126603"/>
            <a:ext cx="13716000" cy="2068397"/>
          </a:xfrm>
        </p:spPr>
        <p:txBody>
          <a:bodyPr anchor="t" anchorCtr="0"/>
          <a:lstStyle>
            <a:lvl1pPr algn="l">
              <a:defRPr sz="6000">
                <a:solidFill>
                  <a:schemeClr val="bg1"/>
                </a:solidFill>
              </a:defRPr>
            </a:lvl1pPr>
          </a:lstStyle>
          <a:p>
            <a:r>
              <a:rPr lang="nb-NO" noProof="0"/>
              <a:t>Klikk for å redigere tittelstil</a:t>
            </a:r>
          </a:p>
        </p:txBody>
      </p:sp>
      <p:sp>
        <p:nvSpPr>
          <p:cNvPr id="10" name="Subtitle 2">
            <a:extLst>
              <a:ext uri="{FF2B5EF4-FFF2-40B4-BE49-F238E27FC236}">
                <a16:creationId xmlns:a16="http://schemas.microsoft.com/office/drawing/2014/main" id="{8322D34F-D73E-9361-64EB-01993AD514E5}"/>
              </a:ext>
            </a:extLst>
          </p:cNvPr>
          <p:cNvSpPr>
            <a:spLocks noGrp="1"/>
          </p:cNvSpPr>
          <p:nvPr>
            <p:ph type="subTitle" idx="1" hasCustomPrompt="1"/>
          </p:nvPr>
        </p:nvSpPr>
        <p:spPr>
          <a:xfrm>
            <a:off x="881063" y="823914"/>
            <a:ext cx="6649634" cy="2264532"/>
          </a:xfrm>
        </p:spPr>
        <p:txBody>
          <a:bodyPr anchor="b" anchorCtr="0"/>
          <a:lstStyle>
            <a:lvl1pPr marL="0" indent="0" algn="l">
              <a:buNone/>
              <a:tabLst>
                <a:tab pos="5243513" algn="l"/>
              </a:tabLst>
              <a:defRPr sz="15000" b="1">
                <a:solidFill>
                  <a:schemeClr val="accent1">
                    <a:lumMod val="40000"/>
                    <a:lumOff val="60000"/>
                  </a:schemeClr>
                </a:solidFill>
                <a:latin typeface="Georgia" panose="02040502050405020303" pitchFamily="18"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b-NO" noProof="0"/>
              <a:t>01</a:t>
            </a:r>
          </a:p>
        </p:txBody>
      </p:sp>
      <p:pic>
        <p:nvPicPr>
          <p:cNvPr id="3" name="Graphic 2">
            <a:extLst>
              <a:ext uri="{FF2B5EF4-FFF2-40B4-BE49-F238E27FC236}">
                <a16:creationId xmlns:a16="http://schemas.microsoft.com/office/drawing/2014/main" id="{F43EDC7B-8162-0F9A-9C23-E73CACFD06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34074" y="7818308"/>
            <a:ext cx="2015252" cy="1740218"/>
          </a:xfrm>
          <a:prstGeom prst="rect">
            <a:avLst/>
          </a:prstGeom>
        </p:spPr>
      </p:pic>
    </p:spTree>
    <p:extLst>
      <p:ext uri="{BB962C8B-B14F-4D97-AF65-F5344CB8AC3E}">
        <p14:creationId xmlns:p14="http://schemas.microsoft.com/office/powerpoint/2010/main" val="346650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277162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juristforbundet.no/lonnarbeidsvilkar/lonnsoppgjoret/lonnsoppgjor-2024/sporsmal--svar/" TargetMode="External"/><Relationship Id="rId5" Type="http://schemas.openxmlformats.org/officeDocument/2006/relationships/image" Target="../media/image23.jpe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nemndene.no/rikslonnsnemnda/" TargetMode="Externa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customXml" Target="../ink/ink6.xml"/><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customXml" Target="../ink/ink5.xml"/><Relationship Id="rId17" Type="http://schemas.openxmlformats.org/officeDocument/2006/relationships/image" Target="../media/image19.png"/><Relationship Id="rId2" Type="http://schemas.openxmlformats.org/officeDocument/2006/relationships/notesSlide" Target="../notesSlides/notesSlide5.xml"/><Relationship Id="rId16" Type="http://schemas.openxmlformats.org/officeDocument/2006/relationships/customXml" Target="../ink/ink8.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customXml" Target="../ink/ink4.xml"/><Relationship Id="rId5" Type="http://schemas.openxmlformats.org/officeDocument/2006/relationships/image" Target="../media/image14.png"/><Relationship Id="rId15" Type="http://schemas.openxmlformats.org/officeDocument/2006/relationships/image" Target="../media/image18.png"/><Relationship Id="rId10" Type="http://schemas.openxmlformats.org/officeDocument/2006/relationships/image" Target="../media/image17.png"/><Relationship Id="rId4" Type="http://schemas.openxmlformats.org/officeDocument/2006/relationships/customXml" Target="../ink/ink1.xml"/><Relationship Id="rId9" Type="http://schemas.openxmlformats.org/officeDocument/2006/relationships/customXml" Target="../ink/ink3.xml"/><Relationship Id="rId14" Type="http://schemas.openxmlformats.org/officeDocument/2006/relationships/customXml" Target="../ink/ink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https://lovdata.no/dokument/SPHPM/pm-2024-10?q=personalmeldinger%202024" TargetMode="Externa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0B7C0"/>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FA118A-8043-40D0-81DA-8A5FE84BA4D6}"/>
              </a:ext>
            </a:extLst>
          </p:cNvPr>
          <p:cNvSpPr>
            <a:spLocks noGrp="1"/>
          </p:cNvSpPr>
          <p:nvPr>
            <p:ph type="ctrTitle"/>
          </p:nvPr>
        </p:nvSpPr>
        <p:spPr>
          <a:xfrm>
            <a:off x="990600" y="2857500"/>
            <a:ext cx="16002000" cy="2858106"/>
          </a:xfrm>
        </p:spPr>
        <p:txBody>
          <a:bodyPr anchor="t">
            <a:noAutofit/>
          </a:bodyPr>
          <a:lstStyle/>
          <a:p>
            <a:pPr>
              <a:lnSpc>
                <a:spcPts val="14531"/>
              </a:lnSpc>
            </a:pPr>
            <a:r>
              <a:rPr lang="nb-NO" sz="8800" b="0" i="0" dirty="0">
                <a:effectLst/>
                <a:latin typeface="Proxima Nova Light" panose="020B0604020202020204" charset="0"/>
              </a:rPr>
              <a:t>Kjennelsen fra Rikslønnsnemnda</a:t>
            </a:r>
            <a:br>
              <a:rPr lang="en-US" sz="8000" spc="726" dirty="0">
                <a:solidFill>
                  <a:srgbClr val="FFFFFF"/>
                </a:solidFill>
                <a:latin typeface="Proxima Nova Light"/>
                <a:ea typeface="Proxima Nova Light"/>
                <a:cs typeface="Proxima Nova Light"/>
                <a:sym typeface="Proxima Nova Light"/>
              </a:rPr>
            </a:br>
            <a:r>
              <a:rPr lang="en-US" sz="4400" spc="726" dirty="0">
                <a:solidFill>
                  <a:srgbClr val="FFFFFF"/>
                </a:solidFill>
                <a:latin typeface="Proxima Nova Light" panose="020B0604020202020204" charset="0"/>
                <a:ea typeface="Proxima Nova Light"/>
                <a:cs typeface="Proxima Nova Light"/>
                <a:sym typeface="Proxima Nova Light"/>
              </a:rPr>
              <a:t>Rannveig Sørskaar </a:t>
            </a:r>
            <a:r>
              <a:rPr lang="en-US" sz="4400" spc="726" dirty="0" err="1">
                <a:solidFill>
                  <a:srgbClr val="FFFFFF"/>
                </a:solidFill>
                <a:latin typeface="Proxima Nova Light" panose="020B0604020202020204" charset="0"/>
                <a:ea typeface="Proxima Nova Light"/>
                <a:cs typeface="Proxima Nova Light"/>
                <a:sym typeface="Proxima Nova Light"/>
              </a:rPr>
              <a:t>og</a:t>
            </a:r>
            <a:r>
              <a:rPr lang="en-US" sz="4400" spc="726" dirty="0">
                <a:solidFill>
                  <a:srgbClr val="FFFFFF"/>
                </a:solidFill>
                <a:latin typeface="Proxima Nova Light" panose="020B0604020202020204" charset="0"/>
                <a:ea typeface="Proxima Nova Light"/>
                <a:cs typeface="Proxima Nova Light"/>
                <a:sym typeface="Proxima Nova Light"/>
              </a:rPr>
              <a:t> Hege Torkildsen Kjørri</a:t>
            </a:r>
            <a:endParaRPr lang="en-US" sz="4400" spc="726" dirty="0">
              <a:solidFill>
                <a:srgbClr val="FFFFFF"/>
              </a:solidFill>
              <a:latin typeface="Proxima Nova Light" panose="020B0604020202020204" charset="0"/>
              <a:ea typeface="Proxima Nova Light"/>
              <a:cs typeface="Proxima Nova Light"/>
            </a:endParaRPr>
          </a:p>
        </p:txBody>
      </p:sp>
      <p:sp>
        <p:nvSpPr>
          <p:cNvPr id="4" name="Plassholder for lysbildenummer 3" hidden="1">
            <a:extLst>
              <a:ext uri="{FF2B5EF4-FFF2-40B4-BE49-F238E27FC236}">
                <a16:creationId xmlns:a16="http://schemas.microsoft.com/office/drawing/2014/main" id="{38C91BA4-34F3-40AE-AC67-6F00F68EB14C}"/>
              </a:ext>
            </a:extLst>
          </p:cNvPr>
          <p:cNvSpPr>
            <a:spLocks noGrp="1"/>
          </p:cNvSpPr>
          <p:nvPr>
            <p:ph type="sldNum" sz="quarter" idx="4294967295"/>
          </p:nvPr>
        </p:nvSpPr>
        <p:spPr>
          <a:xfrm>
            <a:off x="17399795" y="9282113"/>
            <a:ext cx="888206" cy="319088"/>
          </a:xfrm>
        </p:spPr>
        <p:txBody>
          <a:bodyPr/>
          <a:lstStyle/>
          <a:p>
            <a:pPr marL="0" marR="0" lvl="0" indent="0" algn="r" defTabSz="914400" rtl="0" eaLnBrk="1" fontAlgn="auto" latinLnBrk="0" hangingPunct="1">
              <a:lnSpc>
                <a:spcPct val="100000"/>
              </a:lnSpc>
              <a:spcBef>
                <a:spcPts val="0"/>
              </a:spcBef>
              <a:spcAft>
                <a:spcPts val="900"/>
              </a:spcAft>
              <a:buClrTx/>
              <a:buSzTx/>
              <a:buFontTx/>
              <a:buNone/>
              <a:tabLst/>
              <a:defRPr/>
            </a:pPr>
            <a:fld id="{D36EC3FC-7DA7-4C87-94D1-469E18140174}" type="slidenum">
              <a:rPr kumimoji="0" lang="nb-NO" sz="1200" b="0" i="0" u="none" strike="noStrike" kern="1200" cap="none" spc="0" normalizeH="0" baseline="0" noProof="0" smtClean="0">
                <a:ln>
                  <a:noFill/>
                </a:ln>
                <a:solidFill>
                  <a:srgbClr val="9B918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900"/>
                </a:spcAft>
                <a:buClrTx/>
                <a:buSzTx/>
                <a:buFontTx/>
                <a:buNone/>
                <a:tabLst/>
                <a:defRPr/>
              </a:pPr>
              <a:t>1</a:t>
            </a:fld>
            <a:endParaRPr kumimoji="0" lang="nb-NO" sz="1200" b="0" i="0" u="none" strike="noStrike" kern="1200" cap="none" spc="0" normalizeH="0" baseline="0" noProof="0">
              <a:ln>
                <a:noFill/>
              </a:ln>
              <a:solidFill>
                <a:srgbClr val="9B9184"/>
              </a:solidFill>
              <a:effectLst/>
              <a:uLnTx/>
              <a:uFillTx/>
              <a:latin typeface="Calibri"/>
              <a:ea typeface="+mn-ea"/>
              <a:cs typeface="+mn-cs"/>
            </a:endParaRPr>
          </a:p>
        </p:txBody>
      </p:sp>
    </p:spTree>
    <p:extLst>
      <p:ext uri="{BB962C8B-B14F-4D97-AF65-F5344CB8AC3E}">
        <p14:creationId xmlns:p14="http://schemas.microsoft.com/office/powerpoint/2010/main" val="399701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86819" y="1"/>
            <a:ext cx="8101182" cy="10287000"/>
          </a:xfrm>
          <a:custGeom>
            <a:avLst/>
            <a:gdLst/>
            <a:ahLst/>
            <a:cxnLst/>
            <a:rect l="l" t="t" r="r" b="b"/>
            <a:pathLst>
              <a:path w="8721603" h="12858777">
                <a:moveTo>
                  <a:pt x="0" y="0"/>
                </a:moveTo>
                <a:lnTo>
                  <a:pt x="8721603" y="0"/>
                </a:lnTo>
                <a:lnTo>
                  <a:pt x="8721603" y="12858778"/>
                </a:lnTo>
                <a:lnTo>
                  <a:pt x="0" y="12858778"/>
                </a:lnTo>
                <a:lnTo>
                  <a:pt x="0" y="0"/>
                </a:lnTo>
                <a:close/>
              </a:path>
            </a:pathLst>
          </a:custGeom>
          <a:blipFill>
            <a:blip r:embed="rId3"/>
            <a:stretch>
              <a:fillRect l="-5693" t="-5977" r="-13351" b="-19023"/>
            </a:stretch>
          </a:blipFill>
        </p:spPr>
        <p:txBody>
          <a:bodyPr/>
          <a:lstStyle/>
          <a:p>
            <a:endParaRPr lang="nb-NO"/>
          </a:p>
        </p:txBody>
      </p:sp>
      <p:sp>
        <p:nvSpPr>
          <p:cNvPr id="3" name="TextBox 3"/>
          <p:cNvSpPr txBox="1"/>
          <p:nvPr/>
        </p:nvSpPr>
        <p:spPr>
          <a:xfrm>
            <a:off x="1028700" y="923925"/>
            <a:ext cx="9867900" cy="816249"/>
          </a:xfrm>
          <a:prstGeom prst="rect">
            <a:avLst/>
          </a:prstGeom>
        </p:spPr>
        <p:txBody>
          <a:bodyPr wrap="square" lIns="0" tIns="0" rIns="0" bIns="0" rtlCol="0" anchor="t">
            <a:spAutoFit/>
          </a:bodyPr>
          <a:lstStyle/>
          <a:p>
            <a:pPr>
              <a:lnSpc>
                <a:spcPts val="7000"/>
              </a:lnSpc>
            </a:pPr>
            <a:r>
              <a:rPr lang="en-US" sz="5000" dirty="0" err="1">
                <a:solidFill>
                  <a:srgbClr val="005187"/>
                </a:solidFill>
                <a:latin typeface="Proxima Nova Light"/>
                <a:ea typeface="Proxima Nova Light"/>
                <a:cs typeface="Proxima Nova Light"/>
                <a:sym typeface="Proxima Nova Light"/>
              </a:rPr>
              <a:t>Økonomien</a:t>
            </a:r>
            <a:r>
              <a:rPr lang="en-US" sz="5000" dirty="0">
                <a:solidFill>
                  <a:srgbClr val="005187"/>
                </a:solidFill>
                <a:latin typeface="Proxima Nova Light"/>
                <a:ea typeface="Proxima Nova Light"/>
                <a:cs typeface="Proxima Nova Light"/>
                <a:sym typeface="Proxima Nova Light"/>
              </a:rPr>
              <a:t> </a:t>
            </a:r>
            <a:r>
              <a:rPr lang="en-US" sz="5000" dirty="0" err="1">
                <a:solidFill>
                  <a:srgbClr val="005187"/>
                </a:solidFill>
                <a:latin typeface="Proxima Nova Light"/>
                <a:ea typeface="Proxima Nova Light"/>
                <a:cs typeface="Proxima Nova Light"/>
                <a:sym typeface="Proxima Nova Light"/>
              </a:rPr>
              <a:t>i</a:t>
            </a:r>
            <a:r>
              <a:rPr lang="en-US" sz="5000" dirty="0">
                <a:solidFill>
                  <a:srgbClr val="005187"/>
                </a:solidFill>
                <a:latin typeface="Proxima Nova Light"/>
                <a:ea typeface="Proxima Nova Light"/>
                <a:cs typeface="Proxima Nova Light"/>
                <a:sym typeface="Proxima Nova Light"/>
              </a:rPr>
              <a:t> et </a:t>
            </a:r>
            <a:r>
              <a:rPr lang="en-US" sz="5000" dirty="0" err="1">
                <a:solidFill>
                  <a:srgbClr val="005187"/>
                </a:solidFill>
                <a:latin typeface="Proxima Nova Light"/>
                <a:ea typeface="Proxima Nova Light"/>
                <a:cs typeface="Proxima Nova Light"/>
                <a:sym typeface="Proxima Nova Light"/>
              </a:rPr>
              <a:t>lokalt</a:t>
            </a:r>
            <a:r>
              <a:rPr lang="en-US" sz="5000" dirty="0">
                <a:solidFill>
                  <a:srgbClr val="005187"/>
                </a:solidFill>
                <a:latin typeface="Proxima Nova Light"/>
                <a:ea typeface="Proxima Nova Light"/>
                <a:cs typeface="Proxima Nova Light"/>
                <a:sym typeface="Proxima Nova Light"/>
              </a:rPr>
              <a:t> </a:t>
            </a:r>
            <a:r>
              <a:rPr lang="en-US" sz="5000" dirty="0" err="1">
                <a:solidFill>
                  <a:srgbClr val="005187"/>
                </a:solidFill>
                <a:latin typeface="Proxima Nova Light"/>
                <a:ea typeface="Proxima Nova Light"/>
                <a:cs typeface="Proxima Nova Light"/>
                <a:sym typeface="Proxima Nova Light"/>
              </a:rPr>
              <a:t>oppgjør</a:t>
            </a:r>
            <a:endParaRPr lang="en-US" sz="5000" dirty="0">
              <a:solidFill>
                <a:srgbClr val="005187"/>
              </a:solidFill>
              <a:latin typeface="Proxima Nova Light"/>
              <a:ea typeface="Proxima Nova Light"/>
              <a:cs typeface="Proxima Nova Light"/>
              <a:sym typeface="Proxima Nova Light"/>
            </a:endParaRPr>
          </a:p>
        </p:txBody>
      </p:sp>
      <p:sp>
        <p:nvSpPr>
          <p:cNvPr id="4" name="TextBox 4"/>
          <p:cNvSpPr txBox="1"/>
          <p:nvPr/>
        </p:nvSpPr>
        <p:spPr>
          <a:xfrm>
            <a:off x="1028700" y="2577923"/>
            <a:ext cx="8820468" cy="6456126"/>
          </a:xfrm>
          <a:prstGeom prst="rect">
            <a:avLst/>
          </a:prstGeom>
        </p:spPr>
        <p:txBody>
          <a:bodyPr lIns="0" tIns="0" rIns="0" bIns="0" rtlCol="0" anchor="t">
            <a:spAutoFit/>
          </a:bodyPr>
          <a:lstStyle/>
          <a:p>
            <a:pPr marL="599548" lvl="1" indent="-299774" algn="l">
              <a:lnSpc>
                <a:spcPts val="3887"/>
              </a:lnSpc>
              <a:buFont typeface="Arial"/>
              <a:buChar char="•"/>
            </a:pPr>
            <a:r>
              <a:rPr lang="en-US" sz="2776" dirty="0" err="1">
                <a:solidFill>
                  <a:srgbClr val="005187"/>
                </a:solidFill>
                <a:latin typeface="Proxima Nova Light"/>
                <a:ea typeface="Proxima Nova Light"/>
                <a:cs typeface="Proxima Nova Light"/>
                <a:sym typeface="Proxima Nova Light"/>
              </a:rPr>
              <a:t>Sentralt</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avtalt</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lokal</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pott</a:t>
            </a:r>
            <a:r>
              <a:rPr lang="en-US" sz="2776" dirty="0">
                <a:solidFill>
                  <a:srgbClr val="005187"/>
                </a:solidFill>
                <a:latin typeface="Proxima Nova Light"/>
                <a:ea typeface="Proxima Nova Light"/>
                <a:cs typeface="Proxima Nova Light"/>
                <a:sym typeface="Proxima Nova Light"/>
              </a:rPr>
              <a:t> 2,7% pr 2. </a:t>
            </a:r>
            <a:r>
              <a:rPr lang="en-US" sz="2776" dirty="0" err="1">
                <a:solidFill>
                  <a:srgbClr val="005187"/>
                </a:solidFill>
                <a:latin typeface="Proxima Nova Light"/>
                <a:ea typeface="Proxima Nova Light"/>
                <a:cs typeface="Proxima Nova Light"/>
                <a:sym typeface="Proxima Nova Light"/>
              </a:rPr>
              <a:t>juni</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Virksomhet</a:t>
            </a:r>
            <a:r>
              <a:rPr lang="en-US" sz="2776" dirty="0">
                <a:solidFill>
                  <a:srgbClr val="005187"/>
                </a:solidFill>
                <a:latin typeface="Proxima Nova Light"/>
                <a:ea typeface="Proxima Nova Light"/>
                <a:cs typeface="Proxima Nova Light"/>
                <a:sym typeface="Proxima Nova Light"/>
              </a:rPr>
              <a:t> X med 150 </a:t>
            </a:r>
            <a:r>
              <a:rPr lang="en-US" sz="2776" dirty="0" err="1">
                <a:solidFill>
                  <a:srgbClr val="005187"/>
                </a:solidFill>
                <a:latin typeface="Proxima Nova Light"/>
                <a:ea typeface="Proxima Nova Light"/>
                <a:cs typeface="Proxima Nova Light"/>
                <a:sym typeface="Proxima Nova Light"/>
              </a:rPr>
              <a:t>ansatte</a:t>
            </a:r>
            <a:r>
              <a:rPr lang="en-US" sz="2776" dirty="0">
                <a:solidFill>
                  <a:srgbClr val="005187"/>
                </a:solidFill>
                <a:latin typeface="Proxima Nova Light"/>
                <a:ea typeface="Proxima Nova Light"/>
                <a:cs typeface="Proxima Nova Light"/>
                <a:sym typeface="Proxima Nova Light"/>
              </a:rPr>
              <a:t> (100 </a:t>
            </a:r>
            <a:r>
              <a:rPr lang="en-US" sz="2776" dirty="0" err="1">
                <a:solidFill>
                  <a:srgbClr val="005187"/>
                </a:solidFill>
                <a:latin typeface="Proxima Nova Light"/>
                <a:ea typeface="Proxima Nova Light"/>
                <a:cs typeface="Proxima Nova Light"/>
                <a:sym typeface="Proxima Nova Light"/>
              </a:rPr>
              <a:t>Akad</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medl</a:t>
            </a:r>
            <a:r>
              <a:rPr lang="en-US" sz="2776" dirty="0">
                <a:solidFill>
                  <a:srgbClr val="005187"/>
                </a:solidFill>
                <a:latin typeface="Proxima Nova Light"/>
                <a:ea typeface="Proxima Nova Light"/>
                <a:cs typeface="Proxima Nova Light"/>
                <a:sym typeface="Proxima Nova Light"/>
              </a:rPr>
              <a:t>)</a:t>
            </a:r>
          </a:p>
          <a:p>
            <a:pPr algn="l">
              <a:lnSpc>
                <a:spcPts val="3887"/>
              </a:lnSpc>
            </a:pPr>
            <a:endParaRPr lang="en-US" sz="2776" dirty="0">
              <a:solidFill>
                <a:srgbClr val="005187"/>
              </a:solidFill>
              <a:latin typeface="Proxima Nova Light"/>
              <a:ea typeface="Proxima Nova Light"/>
              <a:cs typeface="Proxima Nova Light"/>
              <a:sym typeface="Proxima Nova Light"/>
            </a:endParaRPr>
          </a:p>
          <a:p>
            <a:pPr marL="599548" lvl="1" indent="-299774" algn="l">
              <a:lnSpc>
                <a:spcPts val="3887"/>
              </a:lnSpc>
              <a:buFont typeface="Arial"/>
              <a:buChar char="•"/>
            </a:pPr>
            <a:r>
              <a:rPr lang="en-US" sz="2776" dirty="0" err="1">
                <a:solidFill>
                  <a:srgbClr val="005187"/>
                </a:solidFill>
                <a:latin typeface="Proxima Nova Light"/>
                <a:ea typeface="Proxima Nova Light"/>
                <a:cs typeface="Proxima Nova Light"/>
                <a:sym typeface="Proxima Nova Light"/>
              </a:rPr>
              <a:t>beregning</a:t>
            </a:r>
            <a:r>
              <a:rPr lang="en-US" sz="2776" dirty="0">
                <a:solidFill>
                  <a:srgbClr val="005187"/>
                </a:solidFill>
                <a:latin typeface="Proxima Nova Light"/>
                <a:ea typeface="Proxima Nova Light"/>
                <a:cs typeface="Proxima Nova Light"/>
                <a:sym typeface="Proxima Nova Light"/>
              </a:rPr>
              <a:t> av </a:t>
            </a:r>
            <a:r>
              <a:rPr lang="en-US" sz="2776" dirty="0" err="1">
                <a:solidFill>
                  <a:srgbClr val="005187"/>
                </a:solidFill>
                <a:latin typeface="Proxima Nova Light"/>
                <a:ea typeface="Proxima Nova Light"/>
                <a:cs typeface="Proxima Nova Light"/>
                <a:sym typeface="Proxima Nova Light"/>
              </a:rPr>
              <a:t>lønnsmasse</a:t>
            </a:r>
            <a:r>
              <a:rPr lang="en-US" sz="2776" dirty="0">
                <a:solidFill>
                  <a:srgbClr val="005187"/>
                </a:solidFill>
                <a:latin typeface="Proxima Nova Light"/>
                <a:ea typeface="Proxima Nova Light"/>
                <a:cs typeface="Proxima Nova Light"/>
                <a:sym typeface="Proxima Nova Light"/>
              </a:rPr>
              <a:t> pr </a:t>
            </a:r>
            <a:r>
              <a:rPr lang="en-US" sz="2776" dirty="0" err="1">
                <a:solidFill>
                  <a:srgbClr val="005187"/>
                </a:solidFill>
                <a:latin typeface="Proxima Nova Light"/>
                <a:ea typeface="Proxima Nova Light"/>
                <a:cs typeface="Proxima Nova Light"/>
                <a:sym typeface="Proxima Nova Light"/>
              </a:rPr>
              <a:t>avtale</a:t>
            </a:r>
            <a:r>
              <a:rPr lang="en-US" sz="2776" dirty="0">
                <a:solidFill>
                  <a:srgbClr val="005187"/>
                </a:solidFill>
                <a:latin typeface="Proxima Nova Light"/>
                <a:ea typeface="Proxima Nova Light"/>
                <a:cs typeface="Proxima Nova Light"/>
                <a:sym typeface="Proxima Nova Light"/>
              </a:rPr>
              <a:t>:</a:t>
            </a:r>
          </a:p>
          <a:p>
            <a:pPr marL="1199096" lvl="2" indent="-399699" algn="l">
              <a:lnSpc>
                <a:spcPts val="3887"/>
              </a:lnSpc>
              <a:buFont typeface="Arial"/>
              <a:buChar char="⚬"/>
            </a:pPr>
            <a:r>
              <a:rPr lang="en-US" sz="2776" dirty="0">
                <a:solidFill>
                  <a:srgbClr val="005187"/>
                </a:solidFill>
                <a:latin typeface="Proxima Nova Light"/>
                <a:ea typeface="Proxima Nova Light"/>
                <a:cs typeface="Proxima Nova Light"/>
                <a:sym typeface="Proxima Nova Light"/>
              </a:rPr>
              <a:t>Total </a:t>
            </a:r>
            <a:r>
              <a:rPr lang="en-US" sz="2776" dirty="0" err="1">
                <a:solidFill>
                  <a:srgbClr val="005187"/>
                </a:solidFill>
                <a:latin typeface="Proxima Nova Light"/>
                <a:ea typeface="Proxima Nova Light"/>
                <a:cs typeface="Proxima Nova Light"/>
                <a:sym typeface="Proxima Nova Light"/>
              </a:rPr>
              <a:t>årslønn</a:t>
            </a:r>
            <a:r>
              <a:rPr lang="en-US" sz="2776" dirty="0">
                <a:solidFill>
                  <a:srgbClr val="005187"/>
                </a:solidFill>
                <a:latin typeface="Proxima Nova Light"/>
                <a:ea typeface="Proxima Nova Light"/>
                <a:cs typeface="Proxima Nova Light"/>
                <a:sym typeface="Proxima Nova Light"/>
              </a:rPr>
              <a:t> for </a:t>
            </a:r>
            <a:r>
              <a:rPr lang="en-US" sz="2776" dirty="0" err="1">
                <a:solidFill>
                  <a:srgbClr val="005187"/>
                </a:solidFill>
                <a:latin typeface="Proxima Nova Light"/>
                <a:ea typeface="Proxima Nova Light"/>
                <a:cs typeface="Proxima Nova Light"/>
                <a:sym typeface="Proxima Nova Light"/>
              </a:rPr>
              <a:t>medlemmer</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i</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virksomhet</a:t>
            </a:r>
            <a:endParaRPr lang="en-US" sz="2776" dirty="0">
              <a:solidFill>
                <a:srgbClr val="005187"/>
              </a:solidFill>
              <a:latin typeface="Proxima Nova Light"/>
              <a:ea typeface="Proxima Nova Light"/>
              <a:cs typeface="Proxima Nova Light"/>
              <a:sym typeface="Proxima Nova Light"/>
            </a:endParaRPr>
          </a:p>
          <a:p>
            <a:pPr marL="1199096" lvl="2" indent="-399699" algn="l">
              <a:lnSpc>
                <a:spcPts val="3887"/>
              </a:lnSpc>
              <a:buFont typeface="Arial"/>
              <a:buChar char="⚬"/>
            </a:pPr>
            <a:r>
              <a:rPr lang="en-US" sz="2776" dirty="0" err="1">
                <a:solidFill>
                  <a:srgbClr val="005187"/>
                </a:solidFill>
                <a:latin typeface="Proxima Nova Light"/>
                <a:ea typeface="Proxima Nova Light"/>
                <a:cs typeface="Proxima Nova Light"/>
                <a:sym typeface="Proxima Nova Light"/>
              </a:rPr>
              <a:t>Eks</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snittlønn</a:t>
            </a:r>
            <a:r>
              <a:rPr lang="en-US" sz="2776" dirty="0">
                <a:solidFill>
                  <a:srgbClr val="005187"/>
                </a:solidFill>
                <a:latin typeface="Proxima Nova Light"/>
                <a:ea typeface="Proxima Nova Light"/>
                <a:cs typeface="Proxima Nova Light"/>
                <a:sym typeface="Proxima Nova Light"/>
              </a:rPr>
              <a:t> AK 750 000 x 100 = 75 000 000</a:t>
            </a:r>
          </a:p>
          <a:p>
            <a:pPr algn="l">
              <a:lnSpc>
                <a:spcPts val="3887"/>
              </a:lnSpc>
            </a:pPr>
            <a:endParaRPr lang="en-US" sz="2776" dirty="0">
              <a:solidFill>
                <a:srgbClr val="005187"/>
              </a:solidFill>
              <a:latin typeface="Proxima Nova Light"/>
              <a:ea typeface="Proxima Nova Light"/>
              <a:cs typeface="Proxima Nova Light"/>
              <a:sym typeface="Proxima Nova Light"/>
            </a:endParaRPr>
          </a:p>
          <a:p>
            <a:pPr marL="599548" lvl="1" indent="-299774" algn="l">
              <a:lnSpc>
                <a:spcPts val="3887"/>
              </a:lnSpc>
              <a:buFont typeface="Arial"/>
              <a:buChar char="•"/>
            </a:pPr>
            <a:r>
              <a:rPr lang="en-US" sz="2776" dirty="0" err="1">
                <a:solidFill>
                  <a:srgbClr val="005187"/>
                </a:solidFill>
                <a:latin typeface="Proxima Nova Light"/>
                <a:ea typeface="Proxima Nova Light"/>
                <a:cs typeface="Proxima Nova Light"/>
                <a:sym typeface="Proxima Nova Light"/>
              </a:rPr>
              <a:t>pott</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til</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fordeling</a:t>
            </a:r>
            <a:r>
              <a:rPr lang="en-US" sz="2776" dirty="0">
                <a:solidFill>
                  <a:srgbClr val="005187"/>
                </a:solidFill>
                <a:latin typeface="Proxima Nova Light"/>
                <a:ea typeface="Proxima Nova Light"/>
                <a:cs typeface="Proxima Nova Light"/>
                <a:sym typeface="Proxima Nova Light"/>
              </a:rPr>
              <a:t>:</a:t>
            </a:r>
          </a:p>
          <a:p>
            <a:pPr marL="1199096" lvl="2" indent="-399699" algn="l">
              <a:lnSpc>
                <a:spcPts val="3887"/>
              </a:lnSpc>
              <a:buFont typeface="Arial"/>
              <a:buChar char="⚬"/>
            </a:pPr>
            <a:r>
              <a:rPr lang="en-US" sz="2776" dirty="0">
                <a:solidFill>
                  <a:srgbClr val="005187"/>
                </a:solidFill>
                <a:latin typeface="Proxima Nova Light"/>
                <a:ea typeface="Proxima Nova Light"/>
                <a:cs typeface="Proxima Nova Light"/>
                <a:sym typeface="Proxima Nova Light"/>
              </a:rPr>
              <a:t>2,7% av 75 mill = 2 025 000 </a:t>
            </a:r>
            <a:r>
              <a:rPr lang="en-US" sz="2776" dirty="0" err="1">
                <a:solidFill>
                  <a:srgbClr val="005187"/>
                </a:solidFill>
                <a:latin typeface="Proxima Nova Light"/>
                <a:ea typeface="Proxima Nova Light"/>
                <a:cs typeface="Proxima Nova Light"/>
                <a:sym typeface="Proxima Nova Light"/>
              </a:rPr>
              <a:t>som</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skal</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fordeles</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lokalt</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snitt</a:t>
            </a:r>
            <a:r>
              <a:rPr lang="en-US" sz="2776" dirty="0">
                <a:solidFill>
                  <a:srgbClr val="005187"/>
                </a:solidFill>
                <a:latin typeface="Proxima Nova Light"/>
                <a:ea typeface="Proxima Nova Light"/>
                <a:cs typeface="Proxima Nova Light"/>
                <a:sym typeface="Proxima Nova Light"/>
              </a:rPr>
              <a:t> 20 250 pr </a:t>
            </a:r>
            <a:r>
              <a:rPr lang="en-US" sz="2776" dirty="0" err="1">
                <a:solidFill>
                  <a:srgbClr val="005187"/>
                </a:solidFill>
                <a:latin typeface="Proxima Nova Light"/>
                <a:ea typeface="Proxima Nova Light"/>
                <a:cs typeface="Proxima Nova Light"/>
                <a:sym typeface="Proxima Nova Light"/>
              </a:rPr>
              <a:t>medlem</a:t>
            </a:r>
            <a:r>
              <a:rPr lang="en-US" sz="2776" dirty="0">
                <a:solidFill>
                  <a:srgbClr val="005187"/>
                </a:solidFill>
                <a:latin typeface="Proxima Nova Light"/>
                <a:ea typeface="Proxima Nova Light"/>
                <a:cs typeface="Proxima Nova Light"/>
                <a:sym typeface="Proxima Nova Light"/>
              </a:rPr>
              <a:t>)</a:t>
            </a:r>
          </a:p>
          <a:p>
            <a:pPr algn="l">
              <a:lnSpc>
                <a:spcPts val="3887"/>
              </a:lnSpc>
            </a:pPr>
            <a:endParaRPr lang="en-US" sz="2776" dirty="0">
              <a:solidFill>
                <a:srgbClr val="005187"/>
              </a:solidFill>
              <a:latin typeface="Proxima Nova Light"/>
              <a:ea typeface="Proxima Nova Light"/>
              <a:cs typeface="Proxima Nova Light"/>
              <a:sym typeface="Proxima Nova Light"/>
            </a:endParaRPr>
          </a:p>
          <a:p>
            <a:pPr marL="599548" lvl="1" indent="-299774" algn="l">
              <a:lnSpc>
                <a:spcPts val="3887"/>
              </a:lnSpc>
              <a:buFont typeface="Arial"/>
              <a:buChar char="•"/>
            </a:pPr>
            <a:r>
              <a:rPr lang="en-US" sz="2776" dirty="0">
                <a:solidFill>
                  <a:srgbClr val="005187"/>
                </a:solidFill>
                <a:latin typeface="Proxima Nova Light"/>
                <a:ea typeface="Proxima Nova Light"/>
                <a:cs typeface="Proxima Nova Light"/>
                <a:sym typeface="Proxima Nova Light"/>
              </a:rPr>
              <a:t>for </a:t>
            </a:r>
            <a:r>
              <a:rPr lang="en-US" sz="2776" dirty="0" err="1">
                <a:solidFill>
                  <a:srgbClr val="005187"/>
                </a:solidFill>
                <a:latin typeface="Proxima Nova Light"/>
                <a:ea typeface="Proxima Nova Light"/>
                <a:cs typeface="Proxima Nova Light"/>
                <a:sym typeface="Proxima Nova Light"/>
              </a:rPr>
              <a:t>oss</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betyr</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dette</a:t>
            </a:r>
            <a:r>
              <a:rPr lang="en-US" sz="2776" dirty="0">
                <a:solidFill>
                  <a:srgbClr val="005187"/>
                </a:solidFill>
                <a:latin typeface="Proxima Nova Light"/>
                <a:ea typeface="Proxima Nova Light"/>
                <a:cs typeface="Proxima Nova Light"/>
                <a:sym typeface="Proxima Nova Light"/>
              </a:rPr>
              <a:t> at 2,7% av </a:t>
            </a:r>
            <a:r>
              <a:rPr lang="en-US" sz="2776" dirty="0" err="1">
                <a:solidFill>
                  <a:srgbClr val="005187"/>
                </a:solidFill>
                <a:latin typeface="Proxima Nova Light"/>
                <a:ea typeface="Proxima Nova Light"/>
                <a:cs typeface="Proxima Nova Light"/>
                <a:sym typeface="Proxima Nova Light"/>
              </a:rPr>
              <a:t>vår</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lønnsmasse</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skal</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fordeles</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gjennom</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lokale</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forhandlinger</a:t>
            </a:r>
            <a:endParaRPr lang="en-US" sz="2776" dirty="0">
              <a:solidFill>
                <a:srgbClr val="005187"/>
              </a:solidFill>
              <a:latin typeface="Proxima Nova Light"/>
              <a:ea typeface="Proxima Nova Light"/>
              <a:cs typeface="Proxima Nova Light"/>
              <a:sym typeface="Proxima Nova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6015975"/>
            <a:ext cx="564648" cy="554383"/>
          </a:xfrm>
          <a:custGeom>
            <a:avLst/>
            <a:gdLst/>
            <a:ahLst/>
            <a:cxnLst/>
            <a:rect l="l" t="t" r="r" b="b"/>
            <a:pathLst>
              <a:path w="564648" h="564648">
                <a:moveTo>
                  <a:pt x="0" y="0"/>
                </a:moveTo>
                <a:lnTo>
                  <a:pt x="564648" y="0"/>
                </a:lnTo>
                <a:lnTo>
                  <a:pt x="564648" y="564648"/>
                </a:lnTo>
                <a:lnTo>
                  <a:pt x="0" y="564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3" name="Freeform 3"/>
          <p:cNvSpPr/>
          <p:nvPr/>
        </p:nvSpPr>
        <p:spPr>
          <a:xfrm>
            <a:off x="9486900" y="0"/>
            <a:ext cx="8801100" cy="10287000"/>
          </a:xfrm>
          <a:custGeom>
            <a:avLst/>
            <a:gdLst/>
            <a:ahLst/>
            <a:cxnLst/>
            <a:rect l="l" t="t" r="r" b="b"/>
            <a:pathLst>
              <a:path w="8801100" h="10287000">
                <a:moveTo>
                  <a:pt x="0" y="0"/>
                </a:moveTo>
                <a:lnTo>
                  <a:pt x="8801100" y="0"/>
                </a:lnTo>
                <a:lnTo>
                  <a:pt x="8801100" y="10287000"/>
                </a:lnTo>
                <a:lnTo>
                  <a:pt x="0" y="10287000"/>
                </a:lnTo>
                <a:lnTo>
                  <a:pt x="0" y="0"/>
                </a:lnTo>
                <a:close/>
              </a:path>
            </a:pathLst>
          </a:custGeom>
          <a:blipFill>
            <a:blip r:embed="rId5"/>
            <a:stretch>
              <a:fillRect l="-82844" r="-217" b="-4347"/>
            </a:stretch>
          </a:blipFill>
        </p:spPr>
        <p:txBody>
          <a:bodyPr/>
          <a:lstStyle/>
          <a:p>
            <a:endParaRPr lang="nb-NO"/>
          </a:p>
        </p:txBody>
      </p:sp>
      <p:sp>
        <p:nvSpPr>
          <p:cNvPr id="4" name="TextBox 4"/>
          <p:cNvSpPr txBox="1"/>
          <p:nvPr/>
        </p:nvSpPr>
        <p:spPr>
          <a:xfrm>
            <a:off x="1028700" y="923925"/>
            <a:ext cx="3695700" cy="816249"/>
          </a:xfrm>
          <a:prstGeom prst="rect">
            <a:avLst/>
          </a:prstGeom>
        </p:spPr>
        <p:txBody>
          <a:bodyPr wrap="square" lIns="0" tIns="0" rIns="0" bIns="0" rtlCol="0" anchor="t">
            <a:spAutoFit/>
          </a:bodyPr>
          <a:lstStyle/>
          <a:p>
            <a:pPr>
              <a:lnSpc>
                <a:spcPts val="7000"/>
              </a:lnSpc>
            </a:pPr>
            <a:r>
              <a:rPr lang="en-US" sz="5000" dirty="0" err="1">
                <a:solidFill>
                  <a:srgbClr val="005187"/>
                </a:solidFill>
                <a:latin typeface="Proxima Nova Light"/>
                <a:ea typeface="Proxima Nova Light"/>
                <a:cs typeface="Proxima Nova Light"/>
                <a:sym typeface="Proxima Nova Light"/>
              </a:rPr>
              <a:t>Kjennelsen</a:t>
            </a:r>
            <a:endParaRPr lang="en-US" sz="5000" dirty="0">
              <a:solidFill>
                <a:srgbClr val="005187"/>
              </a:solidFill>
              <a:latin typeface="Proxima Nova Light"/>
              <a:ea typeface="Proxima Nova Light"/>
              <a:cs typeface="Proxima Nova Light"/>
              <a:sym typeface="Proxima Nova Light"/>
            </a:endParaRPr>
          </a:p>
        </p:txBody>
      </p:sp>
      <p:sp>
        <p:nvSpPr>
          <p:cNvPr id="5" name="TextBox 5"/>
          <p:cNvSpPr txBox="1"/>
          <p:nvPr/>
        </p:nvSpPr>
        <p:spPr>
          <a:xfrm>
            <a:off x="1028700" y="3065307"/>
            <a:ext cx="8115300" cy="2301825"/>
          </a:xfrm>
          <a:prstGeom prst="rect">
            <a:avLst/>
          </a:prstGeom>
        </p:spPr>
        <p:txBody>
          <a:bodyPr lIns="0" tIns="0" rIns="0" bIns="0" rtlCol="0" anchor="t">
            <a:spAutoFit/>
          </a:bodyPr>
          <a:lstStyle/>
          <a:p>
            <a:pPr algn="l">
              <a:lnSpc>
                <a:spcPts val="4867"/>
              </a:lnSpc>
            </a:pPr>
            <a:r>
              <a:rPr lang="en-US" sz="3476" dirty="0">
                <a:solidFill>
                  <a:srgbClr val="005187"/>
                </a:solidFill>
                <a:latin typeface="Proxima Nova Light"/>
                <a:ea typeface="Proxima Nova Light"/>
                <a:cs typeface="Proxima Nova Light"/>
                <a:sym typeface="Proxima Nova Light"/>
              </a:rPr>
              <a:t>To </a:t>
            </a:r>
            <a:r>
              <a:rPr lang="en-US" sz="3476" dirty="0" err="1">
                <a:solidFill>
                  <a:srgbClr val="005187"/>
                </a:solidFill>
                <a:latin typeface="Proxima Nova Light"/>
                <a:ea typeface="Proxima Nova Light"/>
                <a:cs typeface="Proxima Nova Light"/>
                <a:sym typeface="Proxima Nova Light"/>
              </a:rPr>
              <a:t>viktige</a:t>
            </a:r>
            <a:r>
              <a:rPr lang="en-US" sz="3476" dirty="0">
                <a:solidFill>
                  <a:srgbClr val="005187"/>
                </a:solidFill>
                <a:latin typeface="Proxima Nova Light"/>
                <a:ea typeface="Proxima Nova Light"/>
                <a:cs typeface="Proxima Nova Light"/>
                <a:sym typeface="Proxima Nova Light"/>
              </a:rPr>
              <a:t> </a:t>
            </a:r>
            <a:r>
              <a:rPr lang="en-US" sz="3476" dirty="0" err="1">
                <a:solidFill>
                  <a:srgbClr val="005187"/>
                </a:solidFill>
                <a:latin typeface="Proxima Nova Light"/>
                <a:ea typeface="Proxima Nova Light"/>
                <a:cs typeface="Proxima Nova Light"/>
                <a:sym typeface="Proxima Nova Light"/>
              </a:rPr>
              <a:t>punkter</a:t>
            </a:r>
            <a:endParaRPr lang="en-US" sz="3476" dirty="0">
              <a:solidFill>
                <a:srgbClr val="005187"/>
              </a:solidFill>
              <a:latin typeface="Proxima Nova Light"/>
              <a:ea typeface="Proxima Nova Light"/>
              <a:cs typeface="Proxima Nova Light"/>
              <a:sym typeface="Proxima Nova Light"/>
            </a:endParaRPr>
          </a:p>
          <a:p>
            <a:pPr marL="750675" lvl="1" indent="-375337" algn="l">
              <a:lnSpc>
                <a:spcPts val="4867"/>
              </a:lnSpc>
              <a:buFont typeface="Arial"/>
              <a:buChar char="•"/>
            </a:pPr>
            <a:r>
              <a:rPr lang="en-US" sz="3476" dirty="0" err="1">
                <a:solidFill>
                  <a:srgbClr val="005187"/>
                </a:solidFill>
                <a:latin typeface="Proxima Nova Light"/>
                <a:ea typeface="Proxima Nova Light"/>
                <a:cs typeface="Proxima Nova Light"/>
                <a:sym typeface="Proxima Nova Light"/>
              </a:rPr>
              <a:t>gjelder</a:t>
            </a:r>
            <a:r>
              <a:rPr lang="en-US" sz="3476" dirty="0">
                <a:solidFill>
                  <a:srgbClr val="005187"/>
                </a:solidFill>
                <a:latin typeface="Proxima Nova Light"/>
                <a:ea typeface="Proxima Nova Light"/>
                <a:cs typeface="Proxima Nova Light"/>
                <a:sym typeface="Proxima Nova Light"/>
              </a:rPr>
              <a:t>  </a:t>
            </a:r>
            <a:r>
              <a:rPr lang="en-US" sz="3476" dirty="0" err="1">
                <a:solidFill>
                  <a:srgbClr val="005187"/>
                </a:solidFill>
                <a:latin typeface="Proxima Nova Light"/>
                <a:ea typeface="Proxima Nova Light"/>
                <a:cs typeface="Proxima Nova Light"/>
                <a:sym typeface="Proxima Nova Light"/>
              </a:rPr>
              <a:t>avtalen</a:t>
            </a:r>
            <a:r>
              <a:rPr lang="en-US" sz="3476" dirty="0">
                <a:solidFill>
                  <a:srgbClr val="005187"/>
                </a:solidFill>
                <a:latin typeface="Proxima Nova Light"/>
                <a:ea typeface="Proxima Nova Light"/>
                <a:cs typeface="Proxima Nova Light"/>
                <a:sym typeface="Proxima Nova Light"/>
              </a:rPr>
              <a:t> bare </a:t>
            </a:r>
            <a:r>
              <a:rPr lang="en-US" sz="3476" dirty="0" err="1">
                <a:solidFill>
                  <a:srgbClr val="005187"/>
                </a:solidFill>
                <a:latin typeface="Proxima Nova Light"/>
                <a:ea typeface="Proxima Nova Light"/>
                <a:cs typeface="Proxima Nova Light"/>
                <a:sym typeface="Proxima Nova Light"/>
              </a:rPr>
              <a:t>frem</a:t>
            </a:r>
            <a:r>
              <a:rPr lang="en-US" sz="3476" dirty="0">
                <a:solidFill>
                  <a:srgbClr val="005187"/>
                </a:solidFill>
                <a:latin typeface="Proxima Nova Light"/>
                <a:ea typeface="Proxima Nova Light"/>
                <a:cs typeface="Proxima Nova Light"/>
                <a:sym typeface="Proxima Nova Light"/>
              </a:rPr>
              <a:t> </a:t>
            </a:r>
            <a:r>
              <a:rPr lang="en-US" sz="3476" dirty="0" err="1">
                <a:solidFill>
                  <a:srgbClr val="005187"/>
                </a:solidFill>
                <a:latin typeface="Proxima Nova Light"/>
                <a:ea typeface="Proxima Nova Light"/>
                <a:cs typeface="Proxima Nova Light"/>
                <a:sym typeface="Proxima Nova Light"/>
              </a:rPr>
              <a:t>til</a:t>
            </a:r>
            <a:r>
              <a:rPr lang="en-US" sz="3476" dirty="0">
                <a:solidFill>
                  <a:srgbClr val="005187"/>
                </a:solidFill>
                <a:latin typeface="Proxima Nova Light"/>
                <a:ea typeface="Proxima Nova Light"/>
                <a:cs typeface="Proxima Nova Light"/>
                <a:sym typeface="Proxima Nova Light"/>
              </a:rPr>
              <a:t> 2026?</a:t>
            </a:r>
          </a:p>
          <a:p>
            <a:pPr marL="750675" lvl="1" indent="-375337" algn="l">
              <a:lnSpc>
                <a:spcPts val="4867"/>
              </a:lnSpc>
              <a:buFont typeface="Arial"/>
              <a:buChar char="•"/>
            </a:pPr>
            <a:r>
              <a:rPr lang="en-US" sz="3476" dirty="0" err="1">
                <a:solidFill>
                  <a:srgbClr val="005187"/>
                </a:solidFill>
                <a:latin typeface="Proxima Nova Light"/>
                <a:ea typeface="Proxima Nova Light"/>
                <a:cs typeface="Proxima Nova Light"/>
                <a:sym typeface="Proxima Nova Light"/>
              </a:rPr>
              <a:t>skal</a:t>
            </a:r>
            <a:r>
              <a:rPr lang="en-US" sz="3476" dirty="0">
                <a:solidFill>
                  <a:srgbClr val="005187"/>
                </a:solidFill>
                <a:latin typeface="Proxima Nova Light"/>
                <a:ea typeface="Proxima Nova Light"/>
                <a:cs typeface="Proxima Nova Light"/>
                <a:sym typeface="Proxima Nova Light"/>
              </a:rPr>
              <a:t> </a:t>
            </a:r>
            <a:r>
              <a:rPr lang="en-US" sz="3476" dirty="0" err="1">
                <a:solidFill>
                  <a:srgbClr val="005187"/>
                </a:solidFill>
                <a:latin typeface="Proxima Nova Light"/>
                <a:ea typeface="Proxima Nova Light"/>
                <a:cs typeface="Proxima Nova Light"/>
                <a:sym typeface="Proxima Nova Light"/>
              </a:rPr>
              <a:t>ikke</a:t>
            </a:r>
            <a:r>
              <a:rPr lang="en-US" sz="3476" dirty="0">
                <a:solidFill>
                  <a:srgbClr val="005187"/>
                </a:solidFill>
                <a:latin typeface="Proxima Nova Light"/>
                <a:ea typeface="Proxima Nova Light"/>
                <a:cs typeface="Proxima Nova Light"/>
                <a:sym typeface="Proxima Nova Light"/>
              </a:rPr>
              <a:t> alle </a:t>
            </a:r>
            <a:r>
              <a:rPr lang="en-US" sz="3476" dirty="0" err="1">
                <a:solidFill>
                  <a:srgbClr val="005187"/>
                </a:solidFill>
                <a:latin typeface="Proxima Nova Light"/>
                <a:ea typeface="Proxima Nova Light"/>
                <a:cs typeface="Proxima Nova Light"/>
                <a:sym typeface="Proxima Nova Light"/>
              </a:rPr>
              <a:t>lønnsmidlene</a:t>
            </a:r>
            <a:r>
              <a:rPr lang="en-US" sz="3476" dirty="0">
                <a:solidFill>
                  <a:srgbClr val="005187"/>
                </a:solidFill>
                <a:latin typeface="Proxima Nova Light"/>
                <a:ea typeface="Proxima Nova Light"/>
                <a:cs typeface="Proxima Nova Light"/>
                <a:sym typeface="Proxima Nova Light"/>
              </a:rPr>
              <a:t> </a:t>
            </a:r>
            <a:r>
              <a:rPr lang="en-US" sz="3476" dirty="0" err="1">
                <a:solidFill>
                  <a:srgbClr val="005187"/>
                </a:solidFill>
                <a:latin typeface="Proxima Nova Light"/>
                <a:ea typeface="Proxima Nova Light"/>
                <a:cs typeface="Proxima Nova Light"/>
                <a:sym typeface="Proxima Nova Light"/>
              </a:rPr>
              <a:t>ut</a:t>
            </a:r>
            <a:r>
              <a:rPr lang="en-US" sz="3476" dirty="0">
                <a:solidFill>
                  <a:srgbClr val="005187"/>
                </a:solidFill>
                <a:latin typeface="Proxima Nova Light"/>
                <a:ea typeface="Proxima Nova Light"/>
                <a:cs typeface="Proxima Nova Light"/>
                <a:sym typeface="Proxima Nova Light"/>
              </a:rPr>
              <a:t> </a:t>
            </a:r>
            <a:r>
              <a:rPr lang="en-US" sz="3476" dirty="0" err="1">
                <a:solidFill>
                  <a:srgbClr val="005187"/>
                </a:solidFill>
                <a:latin typeface="Proxima Nova Light"/>
                <a:ea typeface="Proxima Nova Light"/>
                <a:cs typeface="Proxima Nova Light"/>
                <a:sym typeface="Proxima Nova Light"/>
              </a:rPr>
              <a:t>lokalt</a:t>
            </a:r>
            <a:r>
              <a:rPr lang="en-US" sz="3476" dirty="0">
                <a:solidFill>
                  <a:srgbClr val="005187"/>
                </a:solidFill>
                <a:latin typeface="Proxima Nova Light"/>
                <a:ea typeface="Proxima Nova Light"/>
                <a:cs typeface="Proxima Nova Light"/>
                <a:sym typeface="Proxima Nova Light"/>
              </a:rPr>
              <a:t>?</a:t>
            </a:r>
          </a:p>
          <a:p>
            <a:pPr algn="l">
              <a:lnSpc>
                <a:spcPts val="3887"/>
              </a:lnSpc>
            </a:pPr>
            <a:endParaRPr lang="en-US" sz="3476" dirty="0">
              <a:solidFill>
                <a:srgbClr val="005187"/>
              </a:solidFill>
              <a:latin typeface="Proxima Nova Light"/>
              <a:ea typeface="Proxima Nova Light"/>
              <a:cs typeface="Proxima Nova Light"/>
              <a:sym typeface="Proxima Nova Light"/>
            </a:endParaRPr>
          </a:p>
        </p:txBody>
      </p:sp>
      <p:sp>
        <p:nvSpPr>
          <p:cNvPr id="6" name="TextBox 6"/>
          <p:cNvSpPr txBox="1"/>
          <p:nvPr/>
        </p:nvSpPr>
        <p:spPr>
          <a:xfrm>
            <a:off x="1860348" y="5977338"/>
            <a:ext cx="7359551" cy="554383"/>
          </a:xfrm>
          <a:prstGeom prst="rect">
            <a:avLst/>
          </a:prstGeom>
        </p:spPr>
        <p:txBody>
          <a:bodyPr wrap="square" lIns="0" tIns="0" rIns="0" bIns="0" rtlCol="0" anchor="t">
            <a:spAutoFit/>
          </a:bodyPr>
          <a:lstStyle/>
          <a:p>
            <a:pPr>
              <a:lnSpc>
                <a:spcPts val="4759"/>
              </a:lnSpc>
            </a:pPr>
            <a:r>
              <a:rPr lang="nb-NO" sz="2400" u="sng" dirty="0">
                <a:solidFill>
                  <a:srgbClr val="002060"/>
                </a:solidFill>
                <a:latin typeface="Open Sans"/>
                <a:ea typeface="Open Sans"/>
                <a:cs typeface="Open Sans"/>
                <a:sym typeface="Open Sans"/>
                <a:hlinkClick r:id="rId6" tooltip="https://juristforbundet.no/lonnarbeidsvilkar/lonnsoppgjoret/lonnsoppgjor-2024/sporsmal--svar/">
                  <a:extLst>
                    <a:ext uri="{A12FA001-AC4F-418D-AE19-62706E023703}">
                      <ahyp:hlinkClr xmlns:ahyp="http://schemas.microsoft.com/office/drawing/2018/hyperlinkcolor" val="tx"/>
                    </a:ext>
                  </a:extLst>
                </a:hlinkClick>
              </a:rPr>
              <a:t>Spørsmål &amp; svar om lønnsoppgjøret i staten</a:t>
            </a:r>
            <a:endParaRPr lang="en-US" sz="2400" u="sng" dirty="0">
              <a:solidFill>
                <a:srgbClr val="002060"/>
              </a:solidFill>
              <a:latin typeface="Open Sans"/>
              <a:ea typeface="Open Sans"/>
              <a:cs typeface="Open Sans"/>
              <a:sym typeface="Open Sans"/>
              <a:hlinkClick r:id="rId6" tooltip="https://juristforbundet.no/lonnarbeidsvilkar/lonnsoppgjoret/lonnsoppgjor-2024/sporsmal--svar/">
                <a:extLst>
                  <a:ext uri="{A12FA001-AC4F-418D-AE19-62706E023703}">
                    <ahyp:hlinkClr xmlns:ahyp="http://schemas.microsoft.com/office/drawing/2018/hyperlinkcolor" val="tx"/>
                  </a:ext>
                </a:extLst>
              </a:hlinkClick>
            </a:endParaRPr>
          </a:p>
        </p:txBody>
      </p:sp>
      <p:sp>
        <p:nvSpPr>
          <p:cNvPr id="8" name="TekstSylinder 7">
            <a:extLst>
              <a:ext uri="{FF2B5EF4-FFF2-40B4-BE49-F238E27FC236}">
                <a16:creationId xmlns:a16="http://schemas.microsoft.com/office/drawing/2014/main" id="{F90C4C34-73BF-C0A0-5847-E1F7F4F3D0B2}"/>
              </a:ext>
            </a:extLst>
          </p:cNvPr>
          <p:cNvSpPr txBox="1"/>
          <p:nvPr/>
        </p:nvSpPr>
        <p:spPr>
          <a:xfrm>
            <a:off x="17037552" y="9872480"/>
            <a:ext cx="9144000" cy="369332"/>
          </a:xfrm>
          <a:prstGeom prst="rect">
            <a:avLst/>
          </a:prstGeom>
          <a:noFill/>
        </p:spPr>
        <p:txBody>
          <a:bodyPr wrap="square">
            <a:spAutoFit/>
          </a:bodyPr>
          <a:lstStyle/>
          <a:p>
            <a:r>
              <a:rPr lang="nb-NO" dirty="0">
                <a:solidFill>
                  <a:schemeClr val="bg1"/>
                </a:solidFill>
              </a:rPr>
              <a:t>Foto: </a:t>
            </a:r>
            <a:r>
              <a:rPr lang="nb-NO" dirty="0" err="1">
                <a:solidFill>
                  <a:schemeClr val="bg1"/>
                </a:solidFill>
              </a:rPr>
              <a:t>IStock</a:t>
            </a:r>
            <a:endParaRPr lang="nb-NO"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E371E4A-9980-32E8-B3B3-953A350BEA2C}"/>
              </a:ext>
            </a:extLst>
          </p:cNvPr>
          <p:cNvPicPr>
            <a:picLocks noChangeAspect="1"/>
          </p:cNvPicPr>
          <p:nvPr/>
        </p:nvPicPr>
        <p:blipFill>
          <a:blip r:embed="rId2"/>
          <a:srcRect l="5048" r="19243"/>
          <a:stretch/>
        </p:blipFill>
        <p:spPr>
          <a:xfrm>
            <a:off x="0" y="0"/>
            <a:ext cx="18288000" cy="10370719"/>
          </a:xfrm>
          <a:prstGeom prst="rect">
            <a:avLst/>
          </a:prstGeom>
        </p:spPr>
      </p:pic>
      <p:sp>
        <p:nvSpPr>
          <p:cNvPr id="8" name="Rektangel 7">
            <a:extLst>
              <a:ext uri="{FF2B5EF4-FFF2-40B4-BE49-F238E27FC236}">
                <a16:creationId xmlns:a16="http://schemas.microsoft.com/office/drawing/2014/main" id="{08F7E532-B744-7FC6-2647-B13DDF596019}"/>
              </a:ext>
            </a:extLst>
          </p:cNvPr>
          <p:cNvSpPr/>
          <p:nvPr/>
        </p:nvSpPr>
        <p:spPr>
          <a:xfrm>
            <a:off x="0" y="0"/>
            <a:ext cx="18288000" cy="10370719"/>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420C11BD-E66B-058A-50BA-938C946D0F4B}"/>
              </a:ext>
            </a:extLst>
          </p:cNvPr>
          <p:cNvSpPr txBox="1"/>
          <p:nvPr/>
        </p:nvSpPr>
        <p:spPr>
          <a:xfrm>
            <a:off x="1752600" y="3162300"/>
            <a:ext cx="16052506" cy="3154710"/>
          </a:xfrm>
          <a:prstGeom prst="rect">
            <a:avLst/>
          </a:prstGeom>
          <a:noFill/>
        </p:spPr>
        <p:txBody>
          <a:bodyPr wrap="square" rtlCol="0">
            <a:spAutoFit/>
          </a:bodyPr>
          <a:lstStyle/>
          <a:p>
            <a:r>
              <a:rPr lang="nb-NO" sz="19900" dirty="0">
                <a:solidFill>
                  <a:srgbClr val="002060"/>
                </a:solidFill>
                <a:latin typeface="Proxima Nova Bold" panose="020B0604020202020204" charset="0"/>
              </a:rPr>
              <a:t>SPØRSMÅL?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0B7C0"/>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FA118A-8043-40D0-81DA-8A5FE84BA4D6}"/>
              </a:ext>
            </a:extLst>
          </p:cNvPr>
          <p:cNvSpPr>
            <a:spLocks noGrp="1"/>
          </p:cNvSpPr>
          <p:nvPr>
            <p:ph type="ctrTitle"/>
          </p:nvPr>
        </p:nvSpPr>
        <p:spPr>
          <a:xfrm>
            <a:off x="1066800" y="3390900"/>
            <a:ext cx="14325600" cy="2754197"/>
          </a:xfrm>
        </p:spPr>
        <p:txBody>
          <a:bodyPr anchor="t">
            <a:noAutofit/>
          </a:bodyPr>
          <a:lstStyle/>
          <a:p>
            <a:pPr algn="l">
              <a:lnSpc>
                <a:spcPts val="14531"/>
              </a:lnSpc>
            </a:pPr>
            <a:r>
              <a:rPr lang="en-US" sz="11500" spc="726" dirty="0" err="1">
                <a:solidFill>
                  <a:srgbClr val="FFFFFF"/>
                </a:solidFill>
                <a:latin typeface="Proxima Nova Light"/>
                <a:ea typeface="Proxima Nova Light"/>
                <a:cs typeface="Proxima Nova Light"/>
                <a:sym typeface="Proxima Nova Light"/>
              </a:rPr>
              <a:t>Tusen</a:t>
            </a:r>
            <a:r>
              <a:rPr lang="en-US" sz="11500" spc="726" dirty="0">
                <a:solidFill>
                  <a:srgbClr val="FFFFFF"/>
                </a:solidFill>
                <a:latin typeface="Proxima Nova Light"/>
                <a:ea typeface="Proxima Nova Light"/>
                <a:cs typeface="Proxima Nova Light"/>
                <a:sym typeface="Proxima Nova Light"/>
              </a:rPr>
              <a:t> </a:t>
            </a:r>
            <a:r>
              <a:rPr lang="en-US" sz="11500" spc="726" dirty="0" err="1">
                <a:solidFill>
                  <a:srgbClr val="FFFFFF"/>
                </a:solidFill>
                <a:latin typeface="Proxima Nova Light"/>
                <a:ea typeface="Proxima Nova Light"/>
                <a:cs typeface="Proxima Nova Light"/>
                <a:sym typeface="Proxima Nova Light"/>
              </a:rPr>
              <a:t>takk</a:t>
            </a:r>
            <a:r>
              <a:rPr lang="en-US" sz="11500" spc="726" dirty="0">
                <a:solidFill>
                  <a:srgbClr val="FFFFFF"/>
                </a:solidFill>
                <a:latin typeface="Proxima Nova Light"/>
                <a:ea typeface="Proxima Nova Light"/>
                <a:cs typeface="Proxima Nova Light"/>
                <a:sym typeface="Proxima Nova Light"/>
              </a:rPr>
              <a:t>!</a:t>
            </a:r>
          </a:p>
        </p:txBody>
      </p:sp>
      <p:sp>
        <p:nvSpPr>
          <p:cNvPr id="4" name="Plassholder for lysbildenummer 3" hidden="1">
            <a:extLst>
              <a:ext uri="{FF2B5EF4-FFF2-40B4-BE49-F238E27FC236}">
                <a16:creationId xmlns:a16="http://schemas.microsoft.com/office/drawing/2014/main" id="{38C91BA4-34F3-40AE-AC67-6F00F68EB14C}"/>
              </a:ext>
            </a:extLst>
          </p:cNvPr>
          <p:cNvSpPr>
            <a:spLocks noGrp="1"/>
          </p:cNvSpPr>
          <p:nvPr>
            <p:ph type="sldNum" sz="quarter" idx="4294967295"/>
          </p:nvPr>
        </p:nvSpPr>
        <p:spPr>
          <a:xfrm>
            <a:off x="17399795" y="9282113"/>
            <a:ext cx="888206" cy="319088"/>
          </a:xfrm>
        </p:spPr>
        <p:txBody>
          <a:bodyPr/>
          <a:lstStyle/>
          <a:p>
            <a:pPr marL="0" marR="0" lvl="0" indent="0" algn="r" defTabSz="914400" rtl="0" eaLnBrk="1" fontAlgn="auto" latinLnBrk="0" hangingPunct="1">
              <a:lnSpc>
                <a:spcPct val="100000"/>
              </a:lnSpc>
              <a:spcBef>
                <a:spcPts val="0"/>
              </a:spcBef>
              <a:spcAft>
                <a:spcPts val="900"/>
              </a:spcAft>
              <a:buClrTx/>
              <a:buSzTx/>
              <a:buFontTx/>
              <a:buNone/>
              <a:tabLst/>
              <a:defRPr/>
            </a:pPr>
            <a:fld id="{D36EC3FC-7DA7-4C87-94D1-469E18140174}" type="slidenum">
              <a:rPr kumimoji="0" lang="nb-NO" sz="1200" b="0" i="0" u="none" strike="noStrike" kern="1200" cap="none" spc="0" normalizeH="0" baseline="0" noProof="0" smtClean="0">
                <a:ln>
                  <a:noFill/>
                </a:ln>
                <a:solidFill>
                  <a:srgbClr val="9B918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900"/>
                </a:spcAft>
                <a:buClrTx/>
                <a:buSzTx/>
                <a:buFontTx/>
                <a:buNone/>
                <a:tabLst/>
                <a:defRPr/>
              </a:pPr>
              <a:t>13</a:t>
            </a:fld>
            <a:endParaRPr kumimoji="0" lang="nb-NO" sz="1200" b="0" i="0" u="none" strike="noStrike" kern="1200" cap="none" spc="0" normalizeH="0" baseline="0" noProof="0">
              <a:ln>
                <a:noFill/>
              </a:ln>
              <a:solidFill>
                <a:srgbClr val="9B9184"/>
              </a:solidFill>
              <a:effectLst/>
              <a:uLnTx/>
              <a:uFillTx/>
              <a:latin typeface="Calibri"/>
              <a:ea typeface="+mn-ea"/>
              <a:cs typeface="+mn-cs"/>
            </a:endParaRPr>
          </a:p>
        </p:txBody>
      </p:sp>
    </p:spTree>
    <p:extLst>
      <p:ext uri="{BB962C8B-B14F-4D97-AF65-F5344CB8AC3E}">
        <p14:creationId xmlns:p14="http://schemas.microsoft.com/office/powerpoint/2010/main" val="136367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41777" y="4819967"/>
            <a:ext cx="6735571" cy="580390"/>
          </a:xfrm>
          <a:prstGeom prst="rect">
            <a:avLst/>
          </a:prstGeom>
        </p:spPr>
        <p:txBody>
          <a:bodyPr lIns="0" tIns="0" rIns="0" bIns="0" rtlCol="0" anchor="t">
            <a:spAutoFit/>
          </a:bodyPr>
          <a:lstStyle/>
          <a:p>
            <a:pPr algn="ctr">
              <a:lnSpc>
                <a:spcPts val="4759"/>
              </a:lnSpc>
            </a:pPr>
            <a:r>
              <a:rPr lang="en-US" sz="3399">
                <a:solidFill>
                  <a:srgbClr val="000000"/>
                </a:solidFill>
                <a:latin typeface="Open Sans"/>
                <a:ea typeface="Open Sans"/>
                <a:cs typeface="Open Sans"/>
                <a:sym typeface="Open Sans"/>
              </a:rPr>
              <a:t>video - full skjerm </a:t>
            </a:r>
          </a:p>
        </p:txBody>
      </p:sp>
      <p:pic>
        <p:nvPicPr>
          <p:cNvPr id="3" name="Film til pp">
            <a:hlinkClick r:id="" action="ppaction://media"/>
            <a:extLst>
              <a:ext uri="{FF2B5EF4-FFF2-40B4-BE49-F238E27FC236}">
                <a16:creationId xmlns:a16="http://schemas.microsoft.com/office/drawing/2014/main" id="{74F975FD-6DBA-8B26-4B1A-0240C42EF30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747" r="2197"/>
          <a:stretch/>
        </p:blipFill>
        <p:spPr>
          <a:xfrm>
            <a:off x="-463683" y="-865505"/>
            <a:ext cx="19215366" cy="11370943"/>
          </a:xfrm>
          <a:prstGeom prst="rect">
            <a:avLst/>
          </a:prstGeom>
        </p:spPr>
      </p:pic>
      <p:sp>
        <p:nvSpPr>
          <p:cNvPr id="5" name="TekstSylinder 4">
            <a:extLst>
              <a:ext uri="{FF2B5EF4-FFF2-40B4-BE49-F238E27FC236}">
                <a16:creationId xmlns:a16="http://schemas.microsoft.com/office/drawing/2014/main" id="{48C822F2-FB14-9477-768C-F4B3B07D4E41}"/>
              </a:ext>
            </a:extLst>
          </p:cNvPr>
          <p:cNvSpPr txBox="1"/>
          <p:nvPr/>
        </p:nvSpPr>
        <p:spPr>
          <a:xfrm>
            <a:off x="228600" y="-184666"/>
            <a:ext cx="2590800" cy="369332"/>
          </a:xfrm>
          <a:prstGeom prst="rect">
            <a:avLst/>
          </a:prstGeom>
          <a:noFill/>
        </p:spPr>
        <p:txBody>
          <a:bodyPr wrap="square" rtlCol="0">
            <a:spAutoFit/>
          </a:bodyPr>
          <a:lstStyle/>
          <a:p>
            <a:r>
              <a:rPr lang="nb-NO">
                <a:solidFill>
                  <a:schemeClr val="bg1"/>
                </a:solidFill>
              </a:rPr>
              <a:t>Kilde: NRK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FDFF"/>
        </a:solidFill>
        <a:effectLst/>
      </p:bgPr>
    </p:bg>
    <p:spTree>
      <p:nvGrpSpPr>
        <p:cNvPr id="1" name=""/>
        <p:cNvGrpSpPr/>
        <p:nvPr/>
      </p:nvGrpSpPr>
      <p:grpSpPr>
        <a:xfrm>
          <a:off x="0" y="0"/>
          <a:ext cx="0" cy="0"/>
          <a:chOff x="0" y="0"/>
          <a:chExt cx="0" cy="0"/>
        </a:xfrm>
      </p:grpSpPr>
      <p:grpSp>
        <p:nvGrpSpPr>
          <p:cNvPr id="2" name="Group 2"/>
          <p:cNvGrpSpPr/>
          <p:nvPr/>
        </p:nvGrpSpPr>
        <p:grpSpPr>
          <a:xfrm>
            <a:off x="1144023" y="3064223"/>
            <a:ext cx="3432932" cy="4158554"/>
            <a:chOff x="0" y="0"/>
            <a:chExt cx="2769870" cy="3355340"/>
          </a:xfrm>
        </p:grpSpPr>
        <p:sp>
          <p:nvSpPr>
            <p:cNvPr id="3" name="Freeform 3"/>
            <p:cNvSpPr/>
            <p:nvPr/>
          </p:nvSpPr>
          <p:spPr>
            <a:xfrm>
              <a:off x="0" y="0"/>
              <a:ext cx="2769870" cy="3355340"/>
            </a:xfrm>
            <a:custGeom>
              <a:avLst/>
              <a:gdLst/>
              <a:ahLst/>
              <a:cxnLst/>
              <a:rect l="l" t="t" r="r" b="b"/>
              <a:pathLst>
                <a:path w="2769870" h="3355340">
                  <a:moveTo>
                    <a:pt x="1399540" y="1243330"/>
                  </a:moveTo>
                  <a:lnTo>
                    <a:pt x="839470" y="0"/>
                  </a:lnTo>
                  <a:lnTo>
                    <a:pt x="0" y="0"/>
                  </a:lnTo>
                  <a:lnTo>
                    <a:pt x="995680" y="2087880"/>
                  </a:lnTo>
                  <a:lnTo>
                    <a:pt x="995680" y="3355340"/>
                  </a:lnTo>
                  <a:lnTo>
                    <a:pt x="1779270" y="3355340"/>
                  </a:lnTo>
                  <a:lnTo>
                    <a:pt x="1779270" y="2087880"/>
                  </a:lnTo>
                  <a:lnTo>
                    <a:pt x="2769870" y="0"/>
                  </a:lnTo>
                  <a:lnTo>
                    <a:pt x="1957070" y="0"/>
                  </a:lnTo>
                  <a:close/>
                </a:path>
              </a:pathLst>
            </a:custGeom>
            <a:blipFill>
              <a:blip r:embed="rId3"/>
              <a:stretch>
                <a:fillRect l="-101874" t="-88061" r="-101874"/>
              </a:stretch>
            </a:blipFill>
          </p:spPr>
          <p:txBody>
            <a:bodyPr/>
            <a:lstStyle/>
            <a:p>
              <a:endParaRPr lang="nb-NO"/>
            </a:p>
          </p:txBody>
        </p:sp>
      </p:grpSp>
      <p:grpSp>
        <p:nvGrpSpPr>
          <p:cNvPr id="4" name="Group 4"/>
          <p:cNvGrpSpPr/>
          <p:nvPr/>
        </p:nvGrpSpPr>
        <p:grpSpPr>
          <a:xfrm>
            <a:off x="4762896" y="3064223"/>
            <a:ext cx="2704162" cy="4158554"/>
            <a:chOff x="0" y="0"/>
            <a:chExt cx="2181860" cy="3355340"/>
          </a:xfrm>
        </p:grpSpPr>
        <p:sp>
          <p:nvSpPr>
            <p:cNvPr id="5" name="Freeform 5"/>
            <p:cNvSpPr/>
            <p:nvPr/>
          </p:nvSpPr>
          <p:spPr>
            <a:xfrm>
              <a:off x="0" y="0"/>
              <a:ext cx="2181860" cy="3355340"/>
            </a:xfrm>
            <a:custGeom>
              <a:avLst/>
              <a:gdLst/>
              <a:ahLst/>
              <a:cxnLst/>
              <a:rect l="l" t="t" r="r" b="b"/>
              <a:pathLst>
                <a:path w="2181860" h="3355340">
                  <a:moveTo>
                    <a:pt x="2181860" y="2618740"/>
                  </a:moveTo>
                  <a:lnTo>
                    <a:pt x="783590" y="2618740"/>
                  </a:lnTo>
                  <a:lnTo>
                    <a:pt x="783590" y="2010410"/>
                  </a:lnTo>
                  <a:lnTo>
                    <a:pt x="1960880" y="2010410"/>
                  </a:lnTo>
                  <a:lnTo>
                    <a:pt x="1960880" y="1271270"/>
                  </a:lnTo>
                  <a:lnTo>
                    <a:pt x="783590" y="1271270"/>
                  </a:lnTo>
                  <a:lnTo>
                    <a:pt x="783590" y="739140"/>
                  </a:lnTo>
                  <a:lnTo>
                    <a:pt x="2156460" y="739140"/>
                  </a:lnTo>
                  <a:lnTo>
                    <a:pt x="2156460" y="0"/>
                  </a:lnTo>
                  <a:lnTo>
                    <a:pt x="0" y="0"/>
                  </a:lnTo>
                  <a:lnTo>
                    <a:pt x="0" y="3355340"/>
                  </a:lnTo>
                  <a:lnTo>
                    <a:pt x="2181860" y="3355340"/>
                  </a:lnTo>
                  <a:close/>
                </a:path>
              </a:pathLst>
            </a:custGeom>
            <a:blipFill>
              <a:blip r:embed="rId4"/>
              <a:stretch>
                <a:fillRect l="-90339" t="-35365" r="-90339"/>
              </a:stretch>
            </a:blipFill>
          </p:spPr>
          <p:txBody>
            <a:bodyPr/>
            <a:lstStyle/>
            <a:p>
              <a:endParaRPr lang="nb-NO"/>
            </a:p>
          </p:txBody>
        </p:sp>
      </p:grpSp>
      <p:grpSp>
        <p:nvGrpSpPr>
          <p:cNvPr id="6" name="Group 6"/>
          <p:cNvGrpSpPr/>
          <p:nvPr/>
        </p:nvGrpSpPr>
        <p:grpSpPr>
          <a:xfrm>
            <a:off x="7656600" y="3064223"/>
            <a:ext cx="3613944" cy="4158554"/>
            <a:chOff x="0" y="0"/>
            <a:chExt cx="2915920" cy="3355340"/>
          </a:xfrm>
        </p:grpSpPr>
        <p:sp>
          <p:nvSpPr>
            <p:cNvPr id="7" name="Freeform 7"/>
            <p:cNvSpPr/>
            <p:nvPr/>
          </p:nvSpPr>
          <p:spPr>
            <a:xfrm>
              <a:off x="0" y="0"/>
              <a:ext cx="2915920" cy="3356610"/>
            </a:xfrm>
            <a:custGeom>
              <a:avLst/>
              <a:gdLst/>
              <a:ahLst/>
              <a:cxnLst/>
              <a:rect l="l" t="t" r="r" b="b"/>
              <a:pathLst>
                <a:path w="2915920" h="3356610">
                  <a:moveTo>
                    <a:pt x="960120" y="2739390"/>
                  </a:moveTo>
                  <a:lnTo>
                    <a:pt x="1921510" y="2739390"/>
                  </a:lnTo>
                  <a:lnTo>
                    <a:pt x="2108200" y="3356610"/>
                  </a:lnTo>
                  <a:lnTo>
                    <a:pt x="2915920" y="3356610"/>
                  </a:lnTo>
                  <a:lnTo>
                    <a:pt x="1869440" y="0"/>
                  </a:lnTo>
                  <a:lnTo>
                    <a:pt x="1049020" y="0"/>
                  </a:lnTo>
                  <a:lnTo>
                    <a:pt x="0" y="3355340"/>
                  </a:lnTo>
                  <a:lnTo>
                    <a:pt x="778510" y="3355340"/>
                  </a:lnTo>
                  <a:lnTo>
                    <a:pt x="960120" y="2739390"/>
                  </a:lnTo>
                  <a:close/>
                  <a:moveTo>
                    <a:pt x="1442720" y="1111250"/>
                  </a:moveTo>
                  <a:lnTo>
                    <a:pt x="1701800" y="2000250"/>
                  </a:lnTo>
                  <a:lnTo>
                    <a:pt x="1179830" y="2000250"/>
                  </a:lnTo>
                  <a:lnTo>
                    <a:pt x="1442720" y="1111250"/>
                  </a:lnTo>
                  <a:close/>
                </a:path>
              </a:pathLst>
            </a:custGeom>
            <a:blipFill>
              <a:blip r:embed="rId5"/>
              <a:stretch>
                <a:fillRect l="-7606" t="-33449" r="-7606"/>
              </a:stretch>
            </a:blipFill>
          </p:spPr>
          <p:txBody>
            <a:bodyPr/>
            <a:lstStyle/>
            <a:p>
              <a:endParaRPr lang="nb-NO"/>
            </a:p>
          </p:txBody>
        </p:sp>
      </p:grpSp>
      <p:grpSp>
        <p:nvGrpSpPr>
          <p:cNvPr id="8" name="Group 8"/>
          <p:cNvGrpSpPr/>
          <p:nvPr/>
        </p:nvGrpSpPr>
        <p:grpSpPr>
          <a:xfrm>
            <a:off x="11460087" y="3064223"/>
            <a:ext cx="2864711" cy="4158554"/>
            <a:chOff x="0" y="0"/>
            <a:chExt cx="2311400" cy="3355340"/>
          </a:xfrm>
        </p:grpSpPr>
        <p:sp>
          <p:nvSpPr>
            <p:cNvPr id="9" name="Freeform 9"/>
            <p:cNvSpPr/>
            <p:nvPr/>
          </p:nvSpPr>
          <p:spPr>
            <a:xfrm>
              <a:off x="0" y="0"/>
              <a:ext cx="2311400" cy="3355340"/>
            </a:xfrm>
            <a:custGeom>
              <a:avLst/>
              <a:gdLst/>
              <a:ahLst/>
              <a:cxnLst/>
              <a:rect l="l" t="t" r="r" b="b"/>
              <a:pathLst>
                <a:path w="2311400" h="3355340">
                  <a:moveTo>
                    <a:pt x="2311400" y="0"/>
                  </a:moveTo>
                  <a:lnTo>
                    <a:pt x="1525270" y="0"/>
                  </a:lnTo>
                  <a:lnTo>
                    <a:pt x="1525270" y="1271270"/>
                  </a:lnTo>
                  <a:lnTo>
                    <a:pt x="783590" y="1271270"/>
                  </a:lnTo>
                  <a:lnTo>
                    <a:pt x="783590" y="0"/>
                  </a:lnTo>
                  <a:lnTo>
                    <a:pt x="0" y="0"/>
                  </a:lnTo>
                  <a:lnTo>
                    <a:pt x="0" y="3355340"/>
                  </a:lnTo>
                  <a:lnTo>
                    <a:pt x="783590" y="3355340"/>
                  </a:lnTo>
                  <a:lnTo>
                    <a:pt x="783590" y="2010410"/>
                  </a:lnTo>
                  <a:lnTo>
                    <a:pt x="1525270" y="2010410"/>
                  </a:lnTo>
                  <a:lnTo>
                    <a:pt x="1525270" y="3355340"/>
                  </a:lnTo>
                  <a:lnTo>
                    <a:pt x="2311400" y="3355340"/>
                  </a:lnTo>
                  <a:close/>
                </a:path>
              </a:pathLst>
            </a:custGeom>
            <a:blipFill>
              <a:blip r:embed="rId6"/>
              <a:stretch>
                <a:fillRect l="-4436" r="-4436"/>
              </a:stretch>
            </a:blipFill>
          </p:spPr>
          <p:txBody>
            <a:bodyPr/>
            <a:lstStyle/>
            <a:p>
              <a:endParaRPr lang="nb-NO"/>
            </a:p>
          </p:txBody>
        </p:sp>
      </p:grpSp>
      <p:grpSp>
        <p:nvGrpSpPr>
          <p:cNvPr id="10" name="Group 10"/>
          <p:cNvGrpSpPr/>
          <p:nvPr/>
        </p:nvGrpSpPr>
        <p:grpSpPr>
          <a:xfrm>
            <a:off x="14826130" y="3064223"/>
            <a:ext cx="2317847" cy="4158554"/>
            <a:chOff x="0" y="0"/>
            <a:chExt cx="3539291" cy="6350000"/>
          </a:xfrm>
        </p:grpSpPr>
        <p:sp>
          <p:nvSpPr>
            <p:cNvPr id="11" name="Freeform 11"/>
            <p:cNvSpPr/>
            <p:nvPr/>
          </p:nvSpPr>
          <p:spPr>
            <a:xfrm>
              <a:off x="-84813" y="-39413"/>
              <a:ext cx="3826582" cy="6525633"/>
            </a:xfrm>
            <a:custGeom>
              <a:avLst/>
              <a:gdLst/>
              <a:ahLst/>
              <a:cxnLst/>
              <a:rect l="l" t="t" r="r" b="b"/>
              <a:pathLst>
                <a:path w="3826582" h="6525633">
                  <a:moveTo>
                    <a:pt x="658618" y="2040990"/>
                  </a:moveTo>
                  <a:cubicBezTo>
                    <a:pt x="696479" y="1360056"/>
                    <a:pt x="782655" y="423302"/>
                    <a:pt x="2180057" y="105410"/>
                  </a:cubicBezTo>
                  <a:cubicBezTo>
                    <a:pt x="2643426" y="0"/>
                    <a:pt x="3196606" y="8464"/>
                    <a:pt x="3462038" y="221988"/>
                  </a:cubicBezTo>
                  <a:cubicBezTo>
                    <a:pt x="3826582" y="516099"/>
                    <a:pt x="3483097" y="1015314"/>
                    <a:pt x="3334398" y="1379551"/>
                  </a:cubicBezTo>
                  <a:cubicBezTo>
                    <a:pt x="3154472" y="1820277"/>
                    <a:pt x="2952272" y="2251728"/>
                    <a:pt x="2729779" y="2671233"/>
                  </a:cubicBezTo>
                  <a:cubicBezTo>
                    <a:pt x="2520315" y="3066173"/>
                    <a:pt x="2251933" y="4116158"/>
                    <a:pt x="1432966" y="4074616"/>
                  </a:cubicBezTo>
                  <a:cubicBezTo>
                    <a:pt x="1029906" y="4054170"/>
                    <a:pt x="771653" y="3772782"/>
                    <a:pt x="735744" y="3544548"/>
                  </a:cubicBezTo>
                  <a:cubicBezTo>
                    <a:pt x="656379" y="3039943"/>
                    <a:pt x="631117" y="2535605"/>
                    <a:pt x="658618" y="2040990"/>
                  </a:cubicBezTo>
                  <a:close/>
                  <a:moveTo>
                    <a:pt x="1304094" y="4477467"/>
                  </a:moveTo>
                  <a:cubicBezTo>
                    <a:pt x="719379" y="4362045"/>
                    <a:pt x="194290" y="4632901"/>
                    <a:pt x="99821" y="5099278"/>
                  </a:cubicBezTo>
                  <a:cubicBezTo>
                    <a:pt x="0" y="5592078"/>
                    <a:pt x="407331" y="6152008"/>
                    <a:pt x="1047484" y="6333281"/>
                  </a:cubicBezTo>
                  <a:cubicBezTo>
                    <a:pt x="1726763" y="6525633"/>
                    <a:pt x="2342206" y="6206158"/>
                    <a:pt x="2381287" y="5641792"/>
                  </a:cubicBezTo>
                  <a:cubicBezTo>
                    <a:pt x="2418054" y="5110835"/>
                    <a:pt x="1920888" y="4599222"/>
                    <a:pt x="1304094" y="4477467"/>
                  </a:cubicBezTo>
                  <a:close/>
                </a:path>
              </a:pathLst>
            </a:custGeom>
            <a:blipFill>
              <a:blip r:embed="rId4"/>
              <a:stretch>
                <a:fillRect l="-86204" t="-12608" r="-86204"/>
              </a:stretch>
            </a:blipFill>
          </p:spPr>
          <p:txBody>
            <a:bodyPr/>
            <a:lstStyle/>
            <a:p>
              <a:endParaRPr lang="nb-NO"/>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90121" y="0"/>
            <a:ext cx="7597879" cy="10287000"/>
          </a:xfrm>
          <a:custGeom>
            <a:avLst/>
            <a:gdLst/>
            <a:ahLst/>
            <a:cxnLst/>
            <a:rect l="l" t="t" r="r" b="b"/>
            <a:pathLst>
              <a:path w="7597879" h="10287000">
                <a:moveTo>
                  <a:pt x="0" y="0"/>
                </a:moveTo>
                <a:lnTo>
                  <a:pt x="7597879" y="0"/>
                </a:lnTo>
                <a:lnTo>
                  <a:pt x="7597879" y="10287000"/>
                </a:lnTo>
                <a:lnTo>
                  <a:pt x="0" y="10287000"/>
                </a:lnTo>
                <a:lnTo>
                  <a:pt x="0" y="0"/>
                </a:lnTo>
                <a:close/>
              </a:path>
            </a:pathLst>
          </a:custGeom>
          <a:blipFill>
            <a:blip r:embed="rId3"/>
            <a:stretch>
              <a:fillRect l="-111745" b="-56392"/>
            </a:stretch>
          </a:blipFill>
        </p:spPr>
        <p:txBody>
          <a:bodyPr/>
          <a:lstStyle/>
          <a:p>
            <a:r>
              <a:rPr lang="nb-NO" dirty="0"/>
              <a:t>Foto</a:t>
            </a:r>
          </a:p>
        </p:txBody>
      </p:sp>
      <p:sp>
        <p:nvSpPr>
          <p:cNvPr id="3" name="Freeform 3"/>
          <p:cNvSpPr/>
          <p:nvPr/>
        </p:nvSpPr>
        <p:spPr>
          <a:xfrm>
            <a:off x="1196424" y="8892114"/>
            <a:ext cx="564648" cy="564648"/>
          </a:xfrm>
          <a:custGeom>
            <a:avLst/>
            <a:gdLst/>
            <a:ahLst/>
            <a:cxnLst/>
            <a:rect l="l" t="t" r="r" b="b"/>
            <a:pathLst>
              <a:path w="564648" h="564648">
                <a:moveTo>
                  <a:pt x="0" y="0"/>
                </a:moveTo>
                <a:lnTo>
                  <a:pt x="564648" y="0"/>
                </a:lnTo>
                <a:lnTo>
                  <a:pt x="564648" y="564648"/>
                </a:lnTo>
                <a:lnTo>
                  <a:pt x="0" y="564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b-NO"/>
          </a:p>
        </p:txBody>
      </p:sp>
      <p:sp>
        <p:nvSpPr>
          <p:cNvPr id="4" name="TextBox 4"/>
          <p:cNvSpPr txBox="1"/>
          <p:nvPr/>
        </p:nvSpPr>
        <p:spPr>
          <a:xfrm>
            <a:off x="1028700" y="941748"/>
            <a:ext cx="8953500" cy="816249"/>
          </a:xfrm>
          <a:prstGeom prst="rect">
            <a:avLst/>
          </a:prstGeom>
        </p:spPr>
        <p:txBody>
          <a:bodyPr wrap="square" lIns="0" tIns="0" rIns="0" bIns="0" rtlCol="0" anchor="t">
            <a:spAutoFit/>
          </a:bodyPr>
          <a:lstStyle/>
          <a:p>
            <a:pPr>
              <a:lnSpc>
                <a:spcPts val="7000"/>
              </a:lnSpc>
            </a:pPr>
            <a:r>
              <a:rPr lang="en-US" sz="5000" dirty="0" err="1">
                <a:solidFill>
                  <a:srgbClr val="005187"/>
                </a:solidFill>
                <a:latin typeface="Proxima Nova Light"/>
                <a:ea typeface="Proxima Nova Light"/>
                <a:cs typeface="Proxima Nova Light"/>
                <a:sym typeface="Proxima Nova Light"/>
              </a:rPr>
              <a:t>Rikslønnsnemndas</a:t>
            </a:r>
            <a:r>
              <a:rPr lang="en-US" sz="5000" dirty="0">
                <a:solidFill>
                  <a:srgbClr val="005187"/>
                </a:solidFill>
                <a:latin typeface="Proxima Nova Light"/>
                <a:ea typeface="Proxima Nova Light"/>
                <a:cs typeface="Proxima Nova Light"/>
                <a:sym typeface="Proxima Nova Light"/>
              </a:rPr>
              <a:t> </a:t>
            </a:r>
            <a:r>
              <a:rPr lang="en-US" sz="5000" dirty="0" err="1">
                <a:solidFill>
                  <a:srgbClr val="005187"/>
                </a:solidFill>
                <a:latin typeface="Proxima Nova Light"/>
                <a:ea typeface="Proxima Nova Light"/>
                <a:cs typeface="Proxima Nova Light"/>
                <a:sym typeface="Proxima Nova Light"/>
              </a:rPr>
              <a:t>kjennelse</a:t>
            </a:r>
            <a:endParaRPr lang="en-US" sz="5000" dirty="0">
              <a:solidFill>
                <a:srgbClr val="005187"/>
              </a:solidFill>
              <a:latin typeface="Proxima Nova Light"/>
              <a:ea typeface="Proxima Nova Light"/>
              <a:cs typeface="Proxima Nova Light"/>
              <a:sym typeface="Proxima Nova Light"/>
            </a:endParaRPr>
          </a:p>
        </p:txBody>
      </p:sp>
      <p:sp>
        <p:nvSpPr>
          <p:cNvPr id="5" name="TextBox 5"/>
          <p:cNvSpPr txBox="1"/>
          <p:nvPr/>
        </p:nvSpPr>
        <p:spPr>
          <a:xfrm>
            <a:off x="1028700" y="2453641"/>
            <a:ext cx="8792514" cy="5829292"/>
          </a:xfrm>
          <a:prstGeom prst="rect">
            <a:avLst/>
          </a:prstGeom>
        </p:spPr>
        <p:txBody>
          <a:bodyPr lIns="0" tIns="0" rIns="0" bIns="0" rtlCol="0" anchor="t">
            <a:spAutoFit/>
          </a:bodyPr>
          <a:lstStyle/>
          <a:p>
            <a:pPr marL="599548" lvl="1" indent="-299774" algn="l">
              <a:lnSpc>
                <a:spcPts val="3887"/>
              </a:lnSpc>
              <a:buFont typeface="Arial"/>
              <a:buChar char="•"/>
            </a:pPr>
            <a:r>
              <a:rPr lang="en-US" sz="2776" dirty="0" err="1">
                <a:solidFill>
                  <a:srgbClr val="005187"/>
                </a:solidFill>
                <a:latin typeface="Proxima Nova Light"/>
                <a:ea typeface="Proxima Nova Light"/>
                <a:cs typeface="Proxima Nova Light"/>
                <a:sym typeface="Proxima Nova Light"/>
              </a:rPr>
              <a:t>avtalen</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vår</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fra</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perioden</a:t>
            </a:r>
            <a:r>
              <a:rPr lang="en-US" sz="2776" dirty="0">
                <a:solidFill>
                  <a:srgbClr val="005187"/>
                </a:solidFill>
                <a:latin typeface="Proxima Nova Light"/>
                <a:ea typeface="Proxima Nova Light"/>
                <a:cs typeface="Proxima Nova Light"/>
                <a:sym typeface="Proxima Nova Light"/>
              </a:rPr>
              <a:t> 22-24 </a:t>
            </a:r>
            <a:r>
              <a:rPr lang="en-US" sz="2776" dirty="0" err="1">
                <a:solidFill>
                  <a:srgbClr val="005187"/>
                </a:solidFill>
                <a:latin typeface="Proxima Nova Light"/>
                <a:ea typeface="Proxima Nova Light"/>
                <a:cs typeface="Proxima Nova Light"/>
                <a:sym typeface="Proxima Nova Light"/>
              </a:rPr>
              <a:t>prolongeres</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frem</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til</a:t>
            </a:r>
            <a:r>
              <a:rPr lang="en-US" sz="2776" dirty="0">
                <a:solidFill>
                  <a:srgbClr val="005187"/>
                </a:solidFill>
                <a:latin typeface="Proxima Nova Light"/>
                <a:ea typeface="Proxima Nova Light"/>
                <a:cs typeface="Proxima Nova Light"/>
                <a:sym typeface="Proxima Nova Light"/>
              </a:rPr>
              <a:t> 30. </a:t>
            </a:r>
            <a:r>
              <a:rPr lang="en-US" sz="2776" dirty="0" err="1">
                <a:solidFill>
                  <a:srgbClr val="005187"/>
                </a:solidFill>
                <a:latin typeface="Proxima Nova Light"/>
                <a:ea typeface="Proxima Nova Light"/>
                <a:cs typeface="Proxima Nova Light"/>
                <a:sym typeface="Proxima Nova Light"/>
              </a:rPr>
              <a:t>april</a:t>
            </a:r>
            <a:r>
              <a:rPr lang="en-US" sz="2776" dirty="0">
                <a:solidFill>
                  <a:srgbClr val="005187"/>
                </a:solidFill>
                <a:latin typeface="Proxima Nova Light"/>
                <a:ea typeface="Proxima Nova Light"/>
                <a:cs typeface="Proxima Nova Light"/>
                <a:sym typeface="Proxima Nova Light"/>
              </a:rPr>
              <a:t> 2026</a:t>
            </a:r>
          </a:p>
          <a:p>
            <a:pPr algn="l">
              <a:lnSpc>
                <a:spcPts val="3887"/>
              </a:lnSpc>
            </a:pPr>
            <a:endParaRPr lang="en-US" sz="2776" dirty="0">
              <a:solidFill>
                <a:srgbClr val="005187"/>
              </a:solidFill>
              <a:latin typeface="Proxima Nova Light"/>
              <a:ea typeface="Proxima Nova Light"/>
              <a:cs typeface="Proxima Nova Light"/>
              <a:sym typeface="Proxima Nova Light"/>
            </a:endParaRPr>
          </a:p>
          <a:p>
            <a:pPr marL="599548" lvl="1" indent="-299774" algn="l">
              <a:lnSpc>
                <a:spcPts val="3887"/>
              </a:lnSpc>
              <a:buFont typeface="Arial"/>
              <a:buChar char="•"/>
            </a:pPr>
            <a:r>
              <a:rPr lang="en-US" sz="2776" dirty="0">
                <a:solidFill>
                  <a:srgbClr val="005187"/>
                </a:solidFill>
                <a:latin typeface="Proxima Nova Light"/>
                <a:ea typeface="Proxima Nova Light"/>
                <a:cs typeface="Proxima Nova Light"/>
                <a:sym typeface="Proxima Nova Light"/>
              </a:rPr>
              <a:t>all </a:t>
            </a:r>
            <a:r>
              <a:rPr lang="en-US" sz="2776" dirty="0" err="1">
                <a:solidFill>
                  <a:srgbClr val="005187"/>
                </a:solidFill>
                <a:latin typeface="Proxima Nova Light"/>
                <a:ea typeface="Proxima Nova Light"/>
                <a:cs typeface="Proxima Nova Light"/>
                <a:sym typeface="Proxima Nova Light"/>
              </a:rPr>
              <a:t>økonomi</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skal</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ut</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til</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lokale</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kollektive</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forhandlinger</a:t>
            </a:r>
            <a:endParaRPr lang="en-US" sz="2776" dirty="0">
              <a:solidFill>
                <a:srgbClr val="005187"/>
              </a:solidFill>
              <a:latin typeface="Proxima Nova Light"/>
              <a:ea typeface="Proxima Nova Light"/>
              <a:cs typeface="Proxima Nova Light"/>
              <a:sym typeface="Proxima Nova Light"/>
            </a:endParaRPr>
          </a:p>
          <a:p>
            <a:pPr algn="l">
              <a:lnSpc>
                <a:spcPts val="3887"/>
              </a:lnSpc>
            </a:pPr>
            <a:endParaRPr lang="en-US" sz="2776" dirty="0">
              <a:solidFill>
                <a:srgbClr val="005187"/>
              </a:solidFill>
              <a:latin typeface="Proxima Nova Light"/>
              <a:ea typeface="Proxima Nova Light"/>
              <a:cs typeface="Proxima Nova Light"/>
              <a:sym typeface="Proxima Nova Light"/>
            </a:endParaRPr>
          </a:p>
          <a:p>
            <a:pPr marL="599548" lvl="1" indent="-299774" algn="l">
              <a:lnSpc>
                <a:spcPts val="3887"/>
              </a:lnSpc>
              <a:buFont typeface="Arial"/>
              <a:buChar char="•"/>
            </a:pPr>
            <a:r>
              <a:rPr lang="en-US" sz="2776" dirty="0">
                <a:solidFill>
                  <a:srgbClr val="005187"/>
                </a:solidFill>
                <a:latin typeface="Proxima Nova Light"/>
                <a:ea typeface="Proxima Nova Light"/>
                <a:cs typeface="Proxima Nova Light"/>
                <a:sym typeface="Proxima Nova Light"/>
              </a:rPr>
              <a:t>den </a:t>
            </a:r>
            <a:r>
              <a:rPr lang="en-US" sz="2776" dirty="0" err="1">
                <a:solidFill>
                  <a:srgbClr val="005187"/>
                </a:solidFill>
                <a:latin typeface="Proxima Nova Light"/>
                <a:ea typeface="Proxima Nova Light"/>
                <a:cs typeface="Proxima Nova Light"/>
                <a:sym typeface="Proxima Nova Light"/>
              </a:rPr>
              <a:t>totale</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rammen</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på</a:t>
            </a:r>
            <a:r>
              <a:rPr lang="en-US" sz="2776" dirty="0">
                <a:solidFill>
                  <a:srgbClr val="005187"/>
                </a:solidFill>
                <a:latin typeface="Proxima Nova Light"/>
                <a:ea typeface="Proxima Nova Light"/>
                <a:cs typeface="Proxima Nova Light"/>
                <a:sym typeface="Proxima Nova Light"/>
              </a:rPr>
              <a:t> 5,2% er den </a:t>
            </a:r>
            <a:r>
              <a:rPr lang="en-US" sz="2776" dirty="0" err="1">
                <a:solidFill>
                  <a:srgbClr val="005187"/>
                </a:solidFill>
                <a:latin typeface="Proxima Nova Light"/>
                <a:ea typeface="Proxima Nova Light"/>
                <a:cs typeface="Proxima Nova Light"/>
                <a:sym typeface="Proxima Nova Light"/>
              </a:rPr>
              <a:t>samme</a:t>
            </a:r>
            <a:r>
              <a:rPr lang="en-US" sz="2776" dirty="0">
                <a:solidFill>
                  <a:srgbClr val="005187"/>
                </a:solidFill>
                <a:latin typeface="Proxima Nova Light"/>
                <a:ea typeface="Proxima Nova Light"/>
                <a:cs typeface="Proxima Nova Light"/>
                <a:sym typeface="Proxima Nova Light"/>
              </a:rPr>
              <a:t> for </a:t>
            </a:r>
            <a:r>
              <a:rPr lang="en-US" sz="2776" dirty="0" err="1">
                <a:solidFill>
                  <a:srgbClr val="005187"/>
                </a:solidFill>
                <a:latin typeface="Proxima Nova Light"/>
                <a:ea typeface="Proxima Nova Light"/>
                <a:cs typeface="Proxima Nova Light"/>
                <a:sym typeface="Proxima Nova Light"/>
              </a:rPr>
              <a:t>begge</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avtalene</a:t>
            </a:r>
            <a:endParaRPr lang="en-US" sz="2776" dirty="0">
              <a:solidFill>
                <a:srgbClr val="005187"/>
              </a:solidFill>
              <a:latin typeface="Proxima Nova Light"/>
              <a:ea typeface="Proxima Nova Light"/>
              <a:cs typeface="Proxima Nova Light"/>
              <a:sym typeface="Proxima Nova Light"/>
            </a:endParaRPr>
          </a:p>
          <a:p>
            <a:pPr algn="l">
              <a:lnSpc>
                <a:spcPts val="3887"/>
              </a:lnSpc>
            </a:pPr>
            <a:endParaRPr lang="en-US" sz="2776" dirty="0">
              <a:solidFill>
                <a:srgbClr val="005187"/>
              </a:solidFill>
              <a:latin typeface="Proxima Nova Light"/>
              <a:ea typeface="Proxima Nova Light"/>
              <a:cs typeface="Proxima Nova Light"/>
              <a:sym typeface="Proxima Nova Light"/>
            </a:endParaRPr>
          </a:p>
          <a:p>
            <a:pPr marL="599548" lvl="1" indent="-299774" algn="l">
              <a:lnSpc>
                <a:spcPts val="3887"/>
              </a:lnSpc>
              <a:buFont typeface="Arial"/>
              <a:buChar char="•"/>
            </a:pPr>
            <a:r>
              <a:rPr lang="en-US" sz="2776" dirty="0">
                <a:solidFill>
                  <a:srgbClr val="005187"/>
                </a:solidFill>
                <a:latin typeface="Proxima Nova Light"/>
                <a:ea typeface="Proxima Nova Light"/>
                <a:cs typeface="Proxima Nova Light"/>
                <a:sym typeface="Proxima Nova Light"/>
              </a:rPr>
              <a:t>for </a:t>
            </a:r>
            <a:r>
              <a:rPr lang="en-US" sz="2776" dirty="0" err="1">
                <a:solidFill>
                  <a:srgbClr val="005187"/>
                </a:solidFill>
                <a:latin typeface="Proxima Nova Light"/>
                <a:ea typeface="Proxima Nova Light"/>
                <a:cs typeface="Proxima Nova Light"/>
                <a:sym typeface="Proxima Nova Light"/>
              </a:rPr>
              <a:t>oss</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betyr</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dette</a:t>
            </a:r>
            <a:r>
              <a:rPr lang="en-US" sz="2776" dirty="0">
                <a:solidFill>
                  <a:srgbClr val="005187"/>
                </a:solidFill>
                <a:latin typeface="Proxima Nova Light"/>
                <a:ea typeface="Proxima Nova Light"/>
                <a:cs typeface="Proxima Nova Light"/>
                <a:sym typeface="Proxima Nova Light"/>
              </a:rPr>
              <a:t> at 2,7% av </a:t>
            </a:r>
            <a:r>
              <a:rPr lang="en-US" sz="2776" dirty="0" err="1">
                <a:solidFill>
                  <a:srgbClr val="005187"/>
                </a:solidFill>
                <a:latin typeface="Proxima Nova Light"/>
                <a:ea typeface="Proxima Nova Light"/>
                <a:cs typeface="Proxima Nova Light"/>
                <a:sym typeface="Proxima Nova Light"/>
              </a:rPr>
              <a:t>vår</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lønnsmasse</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skal</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fordeles</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gjennom</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lokale</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forhandlinger</a:t>
            </a:r>
            <a:endParaRPr lang="en-US" sz="2776" dirty="0">
              <a:solidFill>
                <a:srgbClr val="005187"/>
              </a:solidFill>
              <a:latin typeface="Proxima Nova Light"/>
              <a:ea typeface="Proxima Nova Light"/>
              <a:cs typeface="Proxima Nova Light"/>
              <a:sym typeface="Proxima Nova Light"/>
            </a:endParaRPr>
          </a:p>
          <a:p>
            <a:pPr algn="l">
              <a:lnSpc>
                <a:spcPts val="3887"/>
              </a:lnSpc>
            </a:pPr>
            <a:endParaRPr lang="en-US" sz="2776" dirty="0">
              <a:solidFill>
                <a:srgbClr val="005187"/>
              </a:solidFill>
              <a:latin typeface="Proxima Nova Light"/>
              <a:ea typeface="Proxima Nova Light"/>
              <a:cs typeface="Proxima Nova Light"/>
              <a:sym typeface="Proxima Nova Light"/>
            </a:endParaRPr>
          </a:p>
          <a:p>
            <a:pPr marL="599548" lvl="1" indent="-299774" algn="l">
              <a:lnSpc>
                <a:spcPts val="3887"/>
              </a:lnSpc>
              <a:buFont typeface="Arial"/>
              <a:buChar char="•"/>
            </a:pPr>
            <a:r>
              <a:rPr lang="en-US" sz="2776" dirty="0" err="1">
                <a:solidFill>
                  <a:srgbClr val="005187"/>
                </a:solidFill>
                <a:latin typeface="Proxima Nova Light"/>
                <a:ea typeface="Proxima Nova Light"/>
                <a:cs typeface="Proxima Nova Light"/>
                <a:sym typeface="Proxima Nova Light"/>
              </a:rPr>
              <a:t>forhandlingene</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skal</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sluttføres</a:t>
            </a:r>
            <a:r>
              <a:rPr lang="en-US" sz="2776" dirty="0">
                <a:solidFill>
                  <a:srgbClr val="005187"/>
                </a:solidFill>
                <a:latin typeface="Proxima Nova Light"/>
                <a:ea typeface="Proxima Nova Light"/>
                <a:cs typeface="Proxima Nova Light"/>
                <a:sym typeface="Proxima Nova Light"/>
              </a:rPr>
              <a:t> </a:t>
            </a:r>
            <a:r>
              <a:rPr lang="en-US" sz="2776" dirty="0" err="1">
                <a:solidFill>
                  <a:srgbClr val="005187"/>
                </a:solidFill>
                <a:latin typeface="Proxima Nova Light"/>
                <a:ea typeface="Proxima Nova Light"/>
                <a:cs typeface="Proxima Nova Light"/>
                <a:sym typeface="Proxima Nova Light"/>
              </a:rPr>
              <a:t>innen</a:t>
            </a:r>
            <a:r>
              <a:rPr lang="en-US" sz="2776" dirty="0">
                <a:solidFill>
                  <a:srgbClr val="005187"/>
                </a:solidFill>
                <a:latin typeface="Proxima Nova Light"/>
                <a:ea typeface="Proxima Nova Light"/>
                <a:cs typeface="Proxima Nova Light"/>
                <a:sym typeface="Proxima Nova Light"/>
              </a:rPr>
              <a:t> 15. </a:t>
            </a:r>
            <a:r>
              <a:rPr lang="en-US" sz="2776" dirty="0" err="1">
                <a:solidFill>
                  <a:srgbClr val="005187"/>
                </a:solidFill>
                <a:latin typeface="Proxima Nova Light"/>
                <a:ea typeface="Proxima Nova Light"/>
                <a:cs typeface="Proxima Nova Light"/>
                <a:sym typeface="Proxima Nova Light"/>
              </a:rPr>
              <a:t>februar</a:t>
            </a:r>
            <a:r>
              <a:rPr lang="en-US" sz="2776" dirty="0">
                <a:solidFill>
                  <a:srgbClr val="005187"/>
                </a:solidFill>
                <a:latin typeface="Proxima Nova Light"/>
                <a:ea typeface="Proxima Nova Light"/>
                <a:cs typeface="Proxima Nova Light"/>
                <a:sym typeface="Proxima Nova Light"/>
              </a:rPr>
              <a:t> 2025</a:t>
            </a:r>
          </a:p>
        </p:txBody>
      </p:sp>
      <p:sp>
        <p:nvSpPr>
          <p:cNvPr id="6" name="TextBox 6"/>
          <p:cNvSpPr txBox="1"/>
          <p:nvPr/>
        </p:nvSpPr>
        <p:spPr>
          <a:xfrm>
            <a:off x="1889740" y="8955998"/>
            <a:ext cx="8671713" cy="373564"/>
          </a:xfrm>
          <a:prstGeom prst="rect">
            <a:avLst/>
          </a:prstGeom>
        </p:spPr>
        <p:txBody>
          <a:bodyPr lIns="0" tIns="0" rIns="0" bIns="0" rtlCol="0" anchor="t">
            <a:spAutoFit/>
          </a:bodyPr>
          <a:lstStyle/>
          <a:p>
            <a:pPr algn="l">
              <a:lnSpc>
                <a:spcPts val="3220"/>
              </a:lnSpc>
            </a:pPr>
            <a:r>
              <a:rPr lang="en-US" sz="2300" dirty="0" err="1">
                <a:solidFill>
                  <a:srgbClr val="002060"/>
                </a:solidFill>
                <a:latin typeface="Proxima Nova Light"/>
                <a:ea typeface="Proxima Nova Light"/>
                <a:cs typeface="Proxima Nova Light"/>
                <a:sym typeface="Proxima Nova Light"/>
                <a:hlinkClick r:id="rId6">
                  <a:extLst>
                    <a:ext uri="{A12FA001-AC4F-418D-AE19-62706E023703}">
                      <ahyp:hlinkClr xmlns:ahyp="http://schemas.microsoft.com/office/drawing/2018/hyperlinkcolor" val="tx"/>
                    </a:ext>
                  </a:extLst>
                </a:hlinkClick>
              </a:rPr>
              <a:t>kjennelsenen</a:t>
            </a:r>
            <a:endParaRPr lang="en-US" sz="2300" dirty="0">
              <a:solidFill>
                <a:srgbClr val="002060"/>
              </a:solidFill>
              <a:latin typeface="Proxima Nova Light"/>
              <a:ea typeface="Proxima Nova Light"/>
              <a:cs typeface="Proxima Nova Light"/>
              <a:sym typeface="Proxima Nova Light"/>
            </a:endParaRPr>
          </a:p>
        </p:txBody>
      </p:sp>
      <p:sp>
        <p:nvSpPr>
          <p:cNvPr id="7" name="TekstSylinder 6">
            <a:extLst>
              <a:ext uri="{FF2B5EF4-FFF2-40B4-BE49-F238E27FC236}">
                <a16:creationId xmlns:a16="http://schemas.microsoft.com/office/drawing/2014/main" id="{78E7DA37-0BC4-9E9D-8F08-BCD1DAE81947}"/>
              </a:ext>
            </a:extLst>
          </p:cNvPr>
          <p:cNvSpPr txBox="1"/>
          <p:nvPr/>
        </p:nvSpPr>
        <p:spPr>
          <a:xfrm>
            <a:off x="16326950" y="9917668"/>
            <a:ext cx="1961050" cy="369332"/>
          </a:xfrm>
          <a:prstGeom prst="rect">
            <a:avLst/>
          </a:prstGeom>
          <a:noFill/>
        </p:spPr>
        <p:txBody>
          <a:bodyPr wrap="none" rtlCol="0">
            <a:spAutoFit/>
          </a:bodyPr>
          <a:lstStyle/>
          <a:p>
            <a:r>
              <a:rPr lang="nb-NO" dirty="0">
                <a:solidFill>
                  <a:schemeClr val="bg1"/>
                </a:solidFill>
              </a:rPr>
              <a:t>Foto: </a:t>
            </a:r>
            <a:r>
              <a:rPr lang="nb-NO" dirty="0" err="1">
                <a:solidFill>
                  <a:schemeClr val="bg1"/>
                </a:solidFill>
              </a:rPr>
              <a:t>Akademikrne</a:t>
            </a:r>
            <a:endParaRPr lang="nb-NO"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42743"/>
            </a:stretch>
          </a:blipFill>
        </p:spPr>
        <p:txBody>
          <a:bodyPr/>
          <a:lstStyle/>
          <a:p>
            <a:r>
              <a:rPr lang="nb-NO">
                <a:solidFill>
                  <a:schemeClr val="bg1"/>
                </a:solidFill>
              </a:rPr>
              <a:t>Foto: Akademikrne</a:t>
            </a:r>
            <a:endParaRPr lang="nb-NO" dirty="0">
              <a:solidFill>
                <a:schemeClr val="bg1"/>
              </a:solidFill>
            </a:endParaRPr>
          </a:p>
        </p:txBody>
      </p:sp>
      <p:sp>
        <p:nvSpPr>
          <p:cNvPr id="3" name="Freeform 3"/>
          <p:cNvSpPr/>
          <p:nvPr/>
        </p:nvSpPr>
        <p:spPr>
          <a:xfrm rot="-10800000">
            <a:off x="0" y="-1"/>
            <a:ext cx="18288000" cy="5411609"/>
          </a:xfrm>
          <a:custGeom>
            <a:avLst/>
            <a:gdLst/>
            <a:ahLst/>
            <a:cxnLst/>
            <a:rect l="l" t="t" r="r" b="b"/>
            <a:pathLst>
              <a:path w="18288000" h="9800380">
                <a:moveTo>
                  <a:pt x="0" y="0"/>
                </a:moveTo>
                <a:lnTo>
                  <a:pt x="18288000" y="0"/>
                </a:lnTo>
                <a:lnTo>
                  <a:pt x="18288000" y="9800380"/>
                </a:lnTo>
                <a:lnTo>
                  <a:pt x="0" y="9800380"/>
                </a:lnTo>
                <a:lnTo>
                  <a:pt x="0" y="0"/>
                </a:lnTo>
                <a:close/>
              </a:path>
            </a:pathLst>
          </a:custGeom>
          <a:blipFill>
            <a:blip r:embed="rId4"/>
            <a:stretch>
              <a:fillRect l="-5532" r="-5532" b="-81099"/>
            </a:stretch>
          </a:blipFill>
        </p:spPr>
        <p:txBody>
          <a:bodyPr/>
          <a:lstStyle/>
          <a:p>
            <a:endParaRPr lang="nb-NO"/>
          </a:p>
        </p:txBody>
      </p:sp>
      <p:sp>
        <p:nvSpPr>
          <p:cNvPr id="4" name="TextBox 4"/>
          <p:cNvSpPr txBox="1"/>
          <p:nvPr/>
        </p:nvSpPr>
        <p:spPr>
          <a:xfrm>
            <a:off x="0" y="637903"/>
            <a:ext cx="18288000" cy="1177278"/>
          </a:xfrm>
          <a:prstGeom prst="rect">
            <a:avLst/>
          </a:prstGeom>
        </p:spPr>
        <p:txBody>
          <a:bodyPr lIns="0" tIns="0" rIns="0" bIns="0" rtlCol="0" anchor="t">
            <a:spAutoFit/>
          </a:bodyPr>
          <a:lstStyle/>
          <a:p>
            <a:pPr algn="ctr">
              <a:lnSpc>
                <a:spcPts val="9660"/>
              </a:lnSpc>
            </a:pPr>
            <a:r>
              <a:rPr lang="en-US" sz="6900" dirty="0">
                <a:solidFill>
                  <a:srgbClr val="005187"/>
                </a:solidFill>
                <a:latin typeface="Proxima Nova Light"/>
                <a:ea typeface="Proxima Nova Light"/>
                <a:cs typeface="Proxima Nova Light"/>
                <a:sym typeface="Proxima Nova Light"/>
              </a:rPr>
              <a:t>Et lite </a:t>
            </a:r>
            <a:r>
              <a:rPr lang="en-US" sz="6900" dirty="0" err="1">
                <a:solidFill>
                  <a:srgbClr val="005187"/>
                </a:solidFill>
                <a:latin typeface="Proxima Nova Light"/>
                <a:ea typeface="Proxima Nova Light"/>
                <a:cs typeface="Proxima Nova Light"/>
                <a:sym typeface="Proxima Nova Light"/>
              </a:rPr>
              <a:t>tilbakeblikk</a:t>
            </a:r>
            <a:endParaRPr lang="en-US" sz="6900" dirty="0">
              <a:solidFill>
                <a:srgbClr val="005187"/>
              </a:solidFill>
              <a:latin typeface="Proxima Nova Light"/>
              <a:ea typeface="Proxima Nova Light"/>
              <a:cs typeface="Proxima Nova Light"/>
              <a:sym typeface="Proxima Nova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49883" y="1691525"/>
            <a:ext cx="15588233" cy="8150560"/>
          </a:xfrm>
          <a:custGeom>
            <a:avLst/>
            <a:gdLst/>
            <a:ahLst/>
            <a:cxnLst/>
            <a:rect l="l" t="t" r="r" b="b"/>
            <a:pathLst>
              <a:path w="13260524" h="6613686">
                <a:moveTo>
                  <a:pt x="0" y="0"/>
                </a:moveTo>
                <a:lnTo>
                  <a:pt x="13260523" y="0"/>
                </a:lnTo>
                <a:lnTo>
                  <a:pt x="13260523" y="6613686"/>
                </a:lnTo>
                <a:lnTo>
                  <a:pt x="0" y="6613686"/>
                </a:lnTo>
                <a:lnTo>
                  <a:pt x="0" y="0"/>
                </a:lnTo>
                <a:close/>
              </a:path>
            </a:pathLst>
          </a:custGeom>
          <a:blipFill>
            <a:blip r:embed="rId3"/>
            <a:stretch>
              <a:fillRect/>
            </a:stretch>
          </a:blipFill>
        </p:spPr>
        <p:txBody>
          <a:bodyPr/>
          <a:lstStyle/>
          <a:p>
            <a:endParaRPr lang="nb-NO" dirty="0"/>
          </a:p>
        </p:txBody>
      </p:sp>
      <mc:AlternateContent xmlns:mc="http://schemas.openxmlformats.org/markup-compatibility/2006" xmlns:p14="http://schemas.microsoft.com/office/powerpoint/2010/main">
        <mc:Choice Requires="p14">
          <p:contentPart p14:bwMode="auto" r:id="rId4">
            <p14:nvContentPartPr>
              <p14:cNvPr id="4" name="Håndskrift 3">
                <a:extLst>
                  <a:ext uri="{FF2B5EF4-FFF2-40B4-BE49-F238E27FC236}">
                    <a16:creationId xmlns:a16="http://schemas.microsoft.com/office/drawing/2014/main" id="{3C13A6C5-2903-5B40-CF03-CD136BC0A367}"/>
                  </a:ext>
                </a:extLst>
              </p14:cNvPr>
              <p14:cNvContentPartPr/>
              <p14:nvPr/>
            </p14:nvContentPartPr>
            <p14:xfrm>
              <a:off x="1542522" y="8877940"/>
              <a:ext cx="360" cy="360"/>
            </p14:xfrm>
          </p:contentPart>
        </mc:Choice>
        <mc:Fallback xmlns="">
          <p:pic>
            <p:nvPicPr>
              <p:cNvPr id="4" name="Håndskrift 3">
                <a:extLst>
                  <a:ext uri="{FF2B5EF4-FFF2-40B4-BE49-F238E27FC236}">
                    <a16:creationId xmlns:a16="http://schemas.microsoft.com/office/drawing/2014/main" id="{3C13A6C5-2903-5B40-CF03-CD136BC0A367}"/>
                  </a:ext>
                </a:extLst>
              </p:cNvPr>
              <p:cNvPicPr/>
              <p:nvPr/>
            </p:nvPicPr>
            <p:blipFill>
              <a:blip r:embed="rId5"/>
              <a:stretch>
                <a:fillRect/>
              </a:stretch>
            </p:blipFill>
            <p:spPr>
              <a:xfrm>
                <a:off x="1536402" y="88718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Håndskrift 5">
                <a:extLst>
                  <a:ext uri="{FF2B5EF4-FFF2-40B4-BE49-F238E27FC236}">
                    <a16:creationId xmlns:a16="http://schemas.microsoft.com/office/drawing/2014/main" id="{1E8BDB85-20BE-A311-CAAA-AF699B778558}"/>
                  </a:ext>
                </a:extLst>
              </p14:cNvPr>
              <p14:cNvContentPartPr/>
              <p14:nvPr/>
            </p14:nvContentPartPr>
            <p14:xfrm>
              <a:off x="2842122" y="8569420"/>
              <a:ext cx="360" cy="360"/>
            </p14:xfrm>
          </p:contentPart>
        </mc:Choice>
        <mc:Fallback xmlns="">
          <p:pic>
            <p:nvPicPr>
              <p:cNvPr id="6" name="Håndskrift 5">
                <a:extLst>
                  <a:ext uri="{FF2B5EF4-FFF2-40B4-BE49-F238E27FC236}">
                    <a16:creationId xmlns:a16="http://schemas.microsoft.com/office/drawing/2014/main" id="{1E8BDB85-20BE-A311-CAAA-AF699B778558}"/>
                  </a:ext>
                </a:extLst>
              </p:cNvPr>
              <p:cNvPicPr/>
              <p:nvPr/>
            </p:nvPicPr>
            <p:blipFill>
              <a:blip r:embed="rId7"/>
              <a:stretch>
                <a:fillRect/>
              </a:stretch>
            </p:blipFill>
            <p:spPr>
              <a:xfrm>
                <a:off x="2779482" y="8506780"/>
                <a:ext cx="126000" cy="126000"/>
              </a:xfrm>
              <a:prstGeom prst="rect">
                <a:avLst/>
              </a:prstGeom>
            </p:spPr>
          </p:pic>
        </mc:Fallback>
      </mc:AlternateContent>
      <p:sp>
        <p:nvSpPr>
          <p:cNvPr id="14" name="Freeform 23">
            <a:extLst>
              <a:ext uri="{FF2B5EF4-FFF2-40B4-BE49-F238E27FC236}">
                <a16:creationId xmlns:a16="http://schemas.microsoft.com/office/drawing/2014/main" id="{1FAE51F5-54F1-30CA-40EC-D3F1063310F7}"/>
              </a:ext>
            </a:extLst>
          </p:cNvPr>
          <p:cNvSpPr/>
          <p:nvPr/>
        </p:nvSpPr>
        <p:spPr>
          <a:xfrm>
            <a:off x="13329723" y="8752392"/>
            <a:ext cx="4399198" cy="1011815"/>
          </a:xfrm>
          <a:custGeom>
            <a:avLst/>
            <a:gdLst/>
            <a:ahLst/>
            <a:cxnLst/>
            <a:rect l="l" t="t" r="r" b="b"/>
            <a:pathLst>
              <a:path w="4399198" h="1011815">
                <a:moveTo>
                  <a:pt x="0" y="0"/>
                </a:moveTo>
                <a:lnTo>
                  <a:pt x="4399198" y="0"/>
                </a:lnTo>
                <a:lnTo>
                  <a:pt x="4399198" y="1011816"/>
                </a:lnTo>
                <a:lnTo>
                  <a:pt x="0" y="1011816"/>
                </a:lnTo>
                <a:lnTo>
                  <a:pt x="0" y="0"/>
                </a:lnTo>
                <a:close/>
              </a:path>
            </a:pathLst>
          </a:custGeom>
          <a:blipFill>
            <a:blip r:embed="rId8"/>
            <a:stretch>
              <a:fillRect/>
            </a:stretch>
          </a:blipFill>
        </p:spPr>
        <p:txBody>
          <a:bodyPr/>
          <a:lstStyle/>
          <a:p>
            <a:endParaRPr lang="nb-NO"/>
          </a:p>
        </p:txBody>
      </p:sp>
      <p:sp>
        <p:nvSpPr>
          <p:cNvPr id="16" name="TekstSylinder 15">
            <a:extLst>
              <a:ext uri="{FF2B5EF4-FFF2-40B4-BE49-F238E27FC236}">
                <a16:creationId xmlns:a16="http://schemas.microsoft.com/office/drawing/2014/main" id="{B35FD62E-17EB-A910-739F-857DF5C4189F}"/>
              </a:ext>
            </a:extLst>
          </p:cNvPr>
          <p:cNvSpPr txBox="1"/>
          <p:nvPr/>
        </p:nvSpPr>
        <p:spPr>
          <a:xfrm>
            <a:off x="1542522" y="1045194"/>
            <a:ext cx="20183958" cy="707886"/>
          </a:xfrm>
          <a:prstGeom prst="rect">
            <a:avLst/>
          </a:prstGeom>
          <a:noFill/>
        </p:spPr>
        <p:txBody>
          <a:bodyPr wrap="square">
            <a:spAutoFit/>
          </a:bodyPr>
          <a:lstStyle/>
          <a:p>
            <a:r>
              <a:rPr lang="nb-NO" sz="4000" dirty="0">
                <a:solidFill>
                  <a:srgbClr val="005187"/>
                </a:solidFill>
                <a:latin typeface="Proxima Nova Light" panose="020B0604020202020204" charset="0"/>
              </a:rPr>
              <a:t>Profil – sentralt generelt tillegg - lønnsøkning i perioden 2004 – 2015 </a:t>
            </a:r>
          </a:p>
        </p:txBody>
      </p:sp>
      <p:grpSp>
        <p:nvGrpSpPr>
          <p:cNvPr id="19" name="Gruppe 18">
            <a:extLst>
              <a:ext uri="{FF2B5EF4-FFF2-40B4-BE49-F238E27FC236}">
                <a16:creationId xmlns:a16="http://schemas.microsoft.com/office/drawing/2014/main" id="{B2EA6EA3-3448-DA69-F502-AFB3B1CC0FA7}"/>
              </a:ext>
            </a:extLst>
          </p:cNvPr>
          <p:cNvGrpSpPr/>
          <p:nvPr/>
        </p:nvGrpSpPr>
        <p:grpSpPr>
          <a:xfrm>
            <a:off x="739722" y="8172700"/>
            <a:ext cx="3661838" cy="1444367"/>
            <a:chOff x="739722" y="8172700"/>
            <a:chExt cx="3661838" cy="1444367"/>
          </a:xfrm>
        </p:grpSpPr>
        <mc:AlternateContent xmlns:mc="http://schemas.openxmlformats.org/markup-compatibility/2006" xmlns:p14="http://schemas.microsoft.com/office/powerpoint/2010/main">
          <mc:Choice Requires="p14">
            <p:contentPart p14:bwMode="auto" r:id="rId9">
              <p14:nvContentPartPr>
                <p14:cNvPr id="7" name="Håndskrift 6">
                  <a:extLst>
                    <a:ext uri="{FF2B5EF4-FFF2-40B4-BE49-F238E27FC236}">
                      <a16:creationId xmlns:a16="http://schemas.microsoft.com/office/drawing/2014/main" id="{6727BB2D-BE0D-88A7-E4DE-CFB3776E7AFC}"/>
                    </a:ext>
                  </a:extLst>
                </p14:cNvPr>
                <p14:cNvContentPartPr/>
                <p14:nvPr/>
              </p14:nvContentPartPr>
              <p14:xfrm>
                <a:off x="739722" y="8172700"/>
                <a:ext cx="1930320" cy="1036440"/>
              </p14:xfrm>
            </p:contentPart>
          </mc:Choice>
          <mc:Fallback xmlns="">
            <p:pic>
              <p:nvPicPr>
                <p:cNvPr id="7" name="Håndskrift 6">
                  <a:extLst>
                    <a:ext uri="{FF2B5EF4-FFF2-40B4-BE49-F238E27FC236}">
                      <a16:creationId xmlns:a16="http://schemas.microsoft.com/office/drawing/2014/main" id="{6727BB2D-BE0D-88A7-E4DE-CFB3776E7AFC}"/>
                    </a:ext>
                  </a:extLst>
                </p:cNvPr>
                <p:cNvPicPr/>
                <p:nvPr/>
              </p:nvPicPr>
              <p:blipFill>
                <a:blip r:embed="rId10"/>
                <a:stretch>
                  <a:fillRect/>
                </a:stretch>
              </p:blipFill>
              <p:spPr>
                <a:xfrm>
                  <a:off x="676722" y="8109700"/>
                  <a:ext cx="2055960" cy="1162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Håndskrift 8">
                  <a:extLst>
                    <a:ext uri="{FF2B5EF4-FFF2-40B4-BE49-F238E27FC236}">
                      <a16:creationId xmlns:a16="http://schemas.microsoft.com/office/drawing/2014/main" id="{17438793-A363-4368-E80F-5408F8A1EBF9}"/>
                    </a:ext>
                  </a:extLst>
                </p14:cNvPr>
                <p14:cNvContentPartPr/>
                <p14:nvPr/>
              </p14:nvContentPartPr>
              <p14:xfrm>
                <a:off x="1509402" y="9043540"/>
                <a:ext cx="360" cy="360"/>
              </p14:xfrm>
            </p:contentPart>
          </mc:Choice>
          <mc:Fallback xmlns="">
            <p:pic>
              <p:nvPicPr>
                <p:cNvPr id="9" name="Håndskrift 8">
                  <a:extLst>
                    <a:ext uri="{FF2B5EF4-FFF2-40B4-BE49-F238E27FC236}">
                      <a16:creationId xmlns:a16="http://schemas.microsoft.com/office/drawing/2014/main" id="{17438793-A363-4368-E80F-5408F8A1EBF9}"/>
                    </a:ext>
                  </a:extLst>
                </p:cNvPr>
                <p:cNvPicPr/>
                <p:nvPr/>
              </p:nvPicPr>
              <p:blipFill>
                <a:blip r:embed="rId7"/>
                <a:stretch>
                  <a:fillRect/>
                </a:stretch>
              </p:blipFill>
              <p:spPr>
                <a:xfrm>
                  <a:off x="1446402" y="89809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Håndskrift 9">
                  <a:extLst>
                    <a:ext uri="{FF2B5EF4-FFF2-40B4-BE49-F238E27FC236}">
                      <a16:creationId xmlns:a16="http://schemas.microsoft.com/office/drawing/2014/main" id="{127E06D9-104D-1A90-2D99-568EEC20D73B}"/>
                    </a:ext>
                  </a:extLst>
                </p14:cNvPr>
                <p14:cNvContentPartPr/>
                <p14:nvPr/>
              </p14:nvContentPartPr>
              <p14:xfrm>
                <a:off x="1509402" y="9043540"/>
                <a:ext cx="360" cy="360"/>
              </p14:xfrm>
            </p:contentPart>
          </mc:Choice>
          <mc:Fallback xmlns="">
            <p:pic>
              <p:nvPicPr>
                <p:cNvPr id="10" name="Håndskrift 9">
                  <a:extLst>
                    <a:ext uri="{FF2B5EF4-FFF2-40B4-BE49-F238E27FC236}">
                      <a16:creationId xmlns:a16="http://schemas.microsoft.com/office/drawing/2014/main" id="{127E06D9-104D-1A90-2D99-568EEC20D73B}"/>
                    </a:ext>
                  </a:extLst>
                </p:cNvPr>
                <p:cNvPicPr/>
                <p:nvPr/>
              </p:nvPicPr>
              <p:blipFill>
                <a:blip r:embed="rId7"/>
                <a:stretch>
                  <a:fillRect/>
                </a:stretch>
              </p:blipFill>
              <p:spPr>
                <a:xfrm>
                  <a:off x="1446402" y="89809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Håndskrift 10">
                  <a:extLst>
                    <a:ext uri="{FF2B5EF4-FFF2-40B4-BE49-F238E27FC236}">
                      <a16:creationId xmlns:a16="http://schemas.microsoft.com/office/drawing/2014/main" id="{14F8F6B4-F0FC-5B13-F68E-726708CA6FE2}"/>
                    </a:ext>
                  </a:extLst>
                </p14:cNvPr>
                <p14:cNvContentPartPr/>
                <p14:nvPr/>
              </p14:nvContentPartPr>
              <p14:xfrm>
                <a:off x="1509402" y="9010420"/>
                <a:ext cx="360" cy="360"/>
              </p14:xfrm>
            </p:contentPart>
          </mc:Choice>
          <mc:Fallback xmlns="">
            <p:pic>
              <p:nvPicPr>
                <p:cNvPr id="11" name="Håndskrift 10">
                  <a:extLst>
                    <a:ext uri="{FF2B5EF4-FFF2-40B4-BE49-F238E27FC236}">
                      <a16:creationId xmlns:a16="http://schemas.microsoft.com/office/drawing/2014/main" id="{14F8F6B4-F0FC-5B13-F68E-726708CA6FE2}"/>
                    </a:ext>
                  </a:extLst>
                </p:cNvPr>
                <p:cNvPicPr/>
                <p:nvPr/>
              </p:nvPicPr>
              <p:blipFill>
                <a:blip r:embed="rId7"/>
                <a:stretch>
                  <a:fillRect/>
                </a:stretch>
              </p:blipFill>
              <p:spPr>
                <a:xfrm>
                  <a:off x="1446402" y="894778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Håndskrift 11">
                  <a:extLst>
                    <a:ext uri="{FF2B5EF4-FFF2-40B4-BE49-F238E27FC236}">
                      <a16:creationId xmlns:a16="http://schemas.microsoft.com/office/drawing/2014/main" id="{423AF069-0DAC-04D4-7AEC-4D3335B81BBE}"/>
                    </a:ext>
                  </a:extLst>
                </p14:cNvPr>
                <p14:cNvContentPartPr/>
                <p14:nvPr/>
              </p14:nvContentPartPr>
              <p14:xfrm>
                <a:off x="1486722" y="8944180"/>
                <a:ext cx="22680" cy="66600"/>
              </p14:xfrm>
            </p:contentPart>
          </mc:Choice>
          <mc:Fallback xmlns="">
            <p:pic>
              <p:nvPicPr>
                <p:cNvPr id="12" name="Håndskrift 11">
                  <a:extLst>
                    <a:ext uri="{FF2B5EF4-FFF2-40B4-BE49-F238E27FC236}">
                      <a16:creationId xmlns:a16="http://schemas.microsoft.com/office/drawing/2014/main" id="{423AF069-0DAC-04D4-7AEC-4D3335B81BBE}"/>
                    </a:ext>
                  </a:extLst>
                </p:cNvPr>
                <p:cNvPicPr/>
                <p:nvPr/>
              </p:nvPicPr>
              <p:blipFill>
                <a:blip r:embed="rId15"/>
                <a:stretch>
                  <a:fillRect/>
                </a:stretch>
              </p:blipFill>
              <p:spPr>
                <a:xfrm>
                  <a:off x="1424082" y="8881540"/>
                  <a:ext cx="1483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Håndskrift 17">
                  <a:extLst>
                    <a:ext uri="{FF2B5EF4-FFF2-40B4-BE49-F238E27FC236}">
                      <a16:creationId xmlns:a16="http://schemas.microsoft.com/office/drawing/2014/main" id="{4197FA76-4385-E4B9-0F63-0329DDF4D59B}"/>
                    </a:ext>
                  </a:extLst>
                </p14:cNvPr>
                <p14:cNvContentPartPr/>
                <p14:nvPr/>
              </p14:nvContentPartPr>
              <p14:xfrm>
                <a:off x="1688240" y="8825787"/>
                <a:ext cx="2713320" cy="791280"/>
              </p14:xfrm>
            </p:contentPart>
          </mc:Choice>
          <mc:Fallback xmlns="">
            <p:pic>
              <p:nvPicPr>
                <p:cNvPr id="18" name="Håndskrift 17">
                  <a:extLst>
                    <a:ext uri="{FF2B5EF4-FFF2-40B4-BE49-F238E27FC236}">
                      <a16:creationId xmlns:a16="http://schemas.microsoft.com/office/drawing/2014/main" id="{4197FA76-4385-E4B9-0F63-0329DDF4D59B}"/>
                    </a:ext>
                  </a:extLst>
                </p:cNvPr>
                <p:cNvPicPr/>
                <p:nvPr/>
              </p:nvPicPr>
              <p:blipFill>
                <a:blip r:embed="rId17"/>
                <a:stretch>
                  <a:fillRect/>
                </a:stretch>
              </p:blipFill>
              <p:spPr>
                <a:xfrm>
                  <a:off x="1625240" y="8762787"/>
                  <a:ext cx="2838960" cy="916920"/>
                </a:xfrm>
                <a:prstGeom prst="rect">
                  <a:avLst/>
                </a:prstGeom>
              </p:spPr>
            </p:pic>
          </mc:Fallback>
        </mc:AlternateContent>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34286" y="0"/>
            <a:ext cx="6853714" cy="10287000"/>
          </a:xfrm>
          <a:custGeom>
            <a:avLst/>
            <a:gdLst/>
            <a:ahLst/>
            <a:cxnLst/>
            <a:rect l="l" t="t" r="r" b="b"/>
            <a:pathLst>
              <a:path w="6853714" h="10287000">
                <a:moveTo>
                  <a:pt x="0" y="0"/>
                </a:moveTo>
                <a:lnTo>
                  <a:pt x="6853714" y="0"/>
                </a:lnTo>
                <a:lnTo>
                  <a:pt x="6853714"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1028700" y="2645728"/>
            <a:ext cx="11439282" cy="4824094"/>
          </a:xfrm>
          <a:prstGeom prst="rect">
            <a:avLst/>
          </a:prstGeom>
        </p:spPr>
        <p:txBody>
          <a:bodyPr lIns="0" tIns="0" rIns="0" bIns="0" rtlCol="0" anchor="t">
            <a:spAutoFit/>
          </a:bodyPr>
          <a:lstStyle/>
          <a:p>
            <a:pPr marL="0" marR="0" lvl="0" indent="0" algn="l" defTabSz="914400" rtl="0" eaLnBrk="1" fontAlgn="auto" latinLnBrk="0" hangingPunct="1">
              <a:lnSpc>
                <a:spcPts val="12880"/>
              </a:lnSpc>
              <a:spcBef>
                <a:spcPts val="0"/>
              </a:spcBef>
              <a:spcAft>
                <a:spcPts val="0"/>
              </a:spcAft>
              <a:buClrTx/>
              <a:buSzTx/>
              <a:buFontTx/>
              <a:buNone/>
              <a:tabLst/>
              <a:defRPr/>
            </a:pPr>
            <a:r>
              <a:rPr kumimoji="0" lang="en-US" sz="9200" b="0" i="0" u="none" strike="noStrike" kern="1200" cap="none" spc="0" normalizeH="0" baseline="0" noProof="0">
                <a:ln>
                  <a:noFill/>
                </a:ln>
                <a:solidFill>
                  <a:srgbClr val="005187"/>
                </a:solidFill>
                <a:effectLst/>
                <a:uLnTx/>
                <a:uFillTx/>
                <a:latin typeface="Proxima Nova Light"/>
                <a:ea typeface="Proxima Nova Light"/>
                <a:cs typeface="Proxima Nova Light"/>
                <a:sym typeface="Proxima Nova Light"/>
              </a:rPr>
              <a:t>Reelle lokale lønnsforhandlinger </a:t>
            </a:r>
          </a:p>
          <a:p>
            <a:pPr marL="0" marR="0" lvl="0" indent="0" algn="l" defTabSz="914400" rtl="0" eaLnBrk="1" fontAlgn="auto" latinLnBrk="0" hangingPunct="1">
              <a:lnSpc>
                <a:spcPts val="12880"/>
              </a:lnSpc>
              <a:spcBef>
                <a:spcPts val="0"/>
              </a:spcBef>
              <a:spcAft>
                <a:spcPts val="0"/>
              </a:spcAft>
              <a:buClrTx/>
              <a:buSzTx/>
              <a:buFontTx/>
              <a:buNone/>
              <a:tabLst/>
              <a:defRPr/>
            </a:pPr>
            <a:r>
              <a:rPr kumimoji="0" lang="en-US" sz="9200" b="0" i="0" u="none" strike="noStrike" kern="1200" cap="none" spc="0" normalizeH="0" baseline="0" noProof="0">
                <a:ln>
                  <a:noFill/>
                </a:ln>
                <a:solidFill>
                  <a:srgbClr val="005187"/>
                </a:solidFill>
                <a:effectLst/>
                <a:uLnTx/>
                <a:uFillTx/>
                <a:latin typeface="Proxima Nova Light"/>
                <a:ea typeface="Proxima Nova Light"/>
                <a:cs typeface="Proxima Nova Light"/>
                <a:sym typeface="Proxima Nova Light"/>
              </a:rPr>
              <a:t>- også i år</a:t>
            </a:r>
          </a:p>
        </p:txBody>
      </p:sp>
      <p:sp>
        <p:nvSpPr>
          <p:cNvPr id="6" name="TekstSylinder 5">
            <a:extLst>
              <a:ext uri="{FF2B5EF4-FFF2-40B4-BE49-F238E27FC236}">
                <a16:creationId xmlns:a16="http://schemas.microsoft.com/office/drawing/2014/main" id="{5E3010FA-1803-DD5F-B59B-12B4C036B948}"/>
              </a:ext>
            </a:extLst>
          </p:cNvPr>
          <p:cNvSpPr txBox="1"/>
          <p:nvPr/>
        </p:nvSpPr>
        <p:spPr>
          <a:xfrm>
            <a:off x="16992600" y="9930959"/>
            <a:ext cx="2281715" cy="369332"/>
          </a:xfrm>
          <a:prstGeom prst="rect">
            <a:avLst/>
          </a:prstGeom>
          <a:noFill/>
        </p:spPr>
        <p:txBody>
          <a:bodyPr wrap="square">
            <a:spAutoFit/>
          </a:bodyPr>
          <a:lstStyle/>
          <a:p>
            <a:r>
              <a:rPr lang="nb-NO" dirty="0">
                <a:solidFill>
                  <a:schemeClr val="bg1">
                    <a:lumMod val="85000"/>
                  </a:schemeClr>
                </a:solidFill>
              </a:rPr>
              <a:t>Foto: </a:t>
            </a:r>
            <a:r>
              <a:rPr lang="nb-NO" dirty="0" err="1">
                <a:solidFill>
                  <a:schemeClr val="bg1">
                    <a:lumMod val="85000"/>
                  </a:schemeClr>
                </a:solidFill>
              </a:rPr>
              <a:t>IStock</a:t>
            </a:r>
            <a:endParaRPr lang="nb-NO" dirty="0">
              <a:solidFill>
                <a:schemeClr val="bg1">
                  <a:lumMod val="85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8"/>
          <p:cNvSpPr txBox="1"/>
          <p:nvPr/>
        </p:nvSpPr>
        <p:spPr>
          <a:xfrm>
            <a:off x="1028700" y="923677"/>
            <a:ext cx="7658100" cy="816249"/>
          </a:xfrm>
          <a:prstGeom prst="rect">
            <a:avLst/>
          </a:prstGeom>
        </p:spPr>
        <p:txBody>
          <a:bodyPr wrap="square" lIns="0" tIns="0" rIns="0" bIns="0" rtlCol="0" anchor="t">
            <a:spAutoFit/>
          </a:bodyPr>
          <a:lstStyle/>
          <a:p>
            <a:pPr>
              <a:lnSpc>
                <a:spcPts val="7000"/>
              </a:lnSpc>
            </a:pPr>
            <a:r>
              <a:rPr lang="en-US" sz="5000" dirty="0" err="1">
                <a:solidFill>
                  <a:srgbClr val="005187"/>
                </a:solidFill>
                <a:latin typeface="Proxima Nova Light"/>
                <a:ea typeface="Proxima Nova Light"/>
                <a:cs typeface="Proxima Nova Light"/>
                <a:sym typeface="Proxima Nova Light"/>
              </a:rPr>
              <a:t>Lokale</a:t>
            </a:r>
            <a:r>
              <a:rPr lang="en-US" sz="5000" dirty="0">
                <a:solidFill>
                  <a:srgbClr val="005187"/>
                </a:solidFill>
                <a:latin typeface="Proxima Nova Light"/>
                <a:ea typeface="Proxima Nova Light"/>
                <a:cs typeface="Proxima Nova Light"/>
                <a:sym typeface="Proxima Nova Light"/>
              </a:rPr>
              <a:t> </a:t>
            </a:r>
            <a:r>
              <a:rPr lang="en-US" sz="5000" dirty="0" err="1">
                <a:solidFill>
                  <a:srgbClr val="005187"/>
                </a:solidFill>
                <a:latin typeface="Proxima Nova Light"/>
                <a:ea typeface="Proxima Nova Light"/>
                <a:cs typeface="Proxima Nova Light"/>
                <a:sym typeface="Proxima Nova Light"/>
              </a:rPr>
              <a:t>forhandlinger</a:t>
            </a:r>
            <a:endParaRPr lang="en-US" sz="5000" dirty="0">
              <a:solidFill>
                <a:srgbClr val="005187"/>
              </a:solidFill>
              <a:latin typeface="Proxima Nova Light"/>
              <a:ea typeface="Proxima Nova Light"/>
              <a:cs typeface="Proxima Nova Light"/>
              <a:sym typeface="Proxima Nova Light"/>
            </a:endParaRPr>
          </a:p>
        </p:txBody>
      </p:sp>
      <p:sp>
        <p:nvSpPr>
          <p:cNvPr id="23" name="Freeform 23"/>
          <p:cNvSpPr/>
          <p:nvPr/>
        </p:nvSpPr>
        <p:spPr>
          <a:xfrm>
            <a:off x="13329723" y="8752392"/>
            <a:ext cx="4399198" cy="1011815"/>
          </a:xfrm>
          <a:custGeom>
            <a:avLst/>
            <a:gdLst/>
            <a:ahLst/>
            <a:cxnLst/>
            <a:rect l="l" t="t" r="r" b="b"/>
            <a:pathLst>
              <a:path w="4399198" h="1011815">
                <a:moveTo>
                  <a:pt x="0" y="0"/>
                </a:moveTo>
                <a:lnTo>
                  <a:pt x="4399198" y="0"/>
                </a:lnTo>
                <a:lnTo>
                  <a:pt x="4399198" y="1011816"/>
                </a:lnTo>
                <a:lnTo>
                  <a:pt x="0" y="1011816"/>
                </a:lnTo>
                <a:lnTo>
                  <a:pt x="0" y="0"/>
                </a:lnTo>
                <a:close/>
              </a:path>
            </a:pathLst>
          </a:custGeom>
          <a:blipFill>
            <a:blip r:embed="rId3"/>
            <a:stretch>
              <a:fillRect/>
            </a:stretch>
          </a:blipFill>
        </p:spPr>
        <p:txBody>
          <a:bodyPr/>
          <a:lstStyle/>
          <a:p>
            <a:endParaRPr lang="nb-NO"/>
          </a:p>
        </p:txBody>
      </p:sp>
      <p:pic>
        <p:nvPicPr>
          <p:cNvPr id="25" name="Bilde 24">
            <a:extLst>
              <a:ext uri="{FF2B5EF4-FFF2-40B4-BE49-F238E27FC236}">
                <a16:creationId xmlns:a16="http://schemas.microsoft.com/office/drawing/2014/main" id="{2515DCA6-B7FF-56A2-2408-F31EC8A08090}"/>
              </a:ext>
            </a:extLst>
          </p:cNvPr>
          <p:cNvPicPr>
            <a:picLocks noChangeAspect="1"/>
          </p:cNvPicPr>
          <p:nvPr/>
        </p:nvPicPr>
        <p:blipFill>
          <a:blip r:embed="rId4"/>
          <a:stretch>
            <a:fillRect/>
          </a:stretch>
        </p:blipFill>
        <p:spPr>
          <a:xfrm>
            <a:off x="1051737" y="2857500"/>
            <a:ext cx="9159063" cy="5286488"/>
          </a:xfrm>
          <a:prstGeom prst="rect">
            <a:avLst/>
          </a:prstGeom>
        </p:spPr>
      </p:pic>
      <p:sp>
        <p:nvSpPr>
          <p:cNvPr id="29" name="TekstSylinder 28">
            <a:extLst>
              <a:ext uri="{FF2B5EF4-FFF2-40B4-BE49-F238E27FC236}">
                <a16:creationId xmlns:a16="http://schemas.microsoft.com/office/drawing/2014/main" id="{F0272DBF-F330-9837-8A12-0FC72672FADE}"/>
              </a:ext>
            </a:extLst>
          </p:cNvPr>
          <p:cNvSpPr txBox="1"/>
          <p:nvPr/>
        </p:nvSpPr>
        <p:spPr>
          <a:xfrm>
            <a:off x="10896600" y="3147659"/>
            <a:ext cx="6035278" cy="3547638"/>
          </a:xfrm>
          <a:prstGeom prst="rect">
            <a:avLst/>
          </a:prstGeom>
          <a:noFill/>
        </p:spPr>
        <p:txBody>
          <a:bodyPr wrap="square">
            <a:spAutoFit/>
          </a:bodyPr>
          <a:lstStyle/>
          <a:p>
            <a:pPr marL="0" marR="0" lvl="0" indent="0" algn="l" defTabSz="914400" rtl="0" eaLnBrk="1" fontAlgn="auto" latinLnBrk="0" hangingPunct="1">
              <a:lnSpc>
                <a:spcPts val="3887"/>
              </a:lnSpc>
              <a:spcBef>
                <a:spcPts val="0"/>
              </a:spcBef>
              <a:spcAft>
                <a:spcPts val="0"/>
              </a:spcAft>
              <a:buClrTx/>
              <a:buSzTx/>
              <a:buFontTx/>
              <a:buNone/>
              <a:tabLst/>
              <a:defRPr/>
            </a:pPr>
            <a:r>
              <a:rPr kumimoji="0" lang="en-US" sz="2776" b="0" i="0" u="none" strike="noStrike" kern="1200" cap="none" spc="0" normalizeH="0" baseline="0" noProof="0" dirty="0">
                <a:ln>
                  <a:noFill/>
                </a:ln>
                <a:solidFill>
                  <a:srgbClr val="005187"/>
                </a:solidFill>
                <a:effectLst/>
                <a:uLnTx/>
                <a:uFillTx/>
                <a:latin typeface="Proxima Nova"/>
                <a:ea typeface="Proxima Nova"/>
                <a:cs typeface="Proxima Nova"/>
                <a:sym typeface="Proxima Nova"/>
              </a:rPr>
              <a:t>Ny </a:t>
            </a:r>
            <a:r>
              <a:rPr kumimoji="0" lang="en-US" sz="2776" b="0" i="0" u="none" strike="noStrike" kern="1200" cap="none" spc="0" normalizeH="0" baseline="0" noProof="0" dirty="0" err="1">
                <a:ln>
                  <a:noFill/>
                </a:ln>
                <a:solidFill>
                  <a:srgbClr val="005187"/>
                </a:solidFill>
                <a:effectLst/>
                <a:uLnTx/>
                <a:uFillTx/>
                <a:latin typeface="Proxima Nova"/>
                <a:ea typeface="Proxima Nova"/>
                <a:cs typeface="Proxima Nova"/>
                <a:sym typeface="Proxima Nova"/>
              </a:rPr>
              <a:t>lønn</a:t>
            </a:r>
            <a:r>
              <a:rPr kumimoji="0" lang="en-US" sz="2776" b="0" i="0" u="none" strike="noStrike" kern="1200" cap="none" spc="0" normalizeH="0" baseline="0" noProof="0" dirty="0">
                <a:ln>
                  <a:noFill/>
                </a:ln>
                <a:solidFill>
                  <a:srgbClr val="005187"/>
                </a:solidFill>
                <a:effectLst/>
                <a:uLnTx/>
                <a:uFillTx/>
                <a:latin typeface="Proxima Nova"/>
                <a:ea typeface="Proxima Nova"/>
                <a:cs typeface="Proxima Nova"/>
                <a:sym typeface="Proxima Nova"/>
              </a:rPr>
              <a:t> </a:t>
            </a:r>
            <a:r>
              <a:rPr kumimoji="0" lang="en-US" sz="2776" b="0" i="0" u="none" strike="noStrike" kern="1200" cap="none" spc="0" normalizeH="0" baseline="0" noProof="0" dirty="0" err="1">
                <a:ln>
                  <a:noFill/>
                </a:ln>
                <a:solidFill>
                  <a:srgbClr val="005187"/>
                </a:solidFill>
                <a:effectLst/>
                <a:uLnTx/>
                <a:uFillTx/>
                <a:latin typeface="Proxima Nova"/>
                <a:ea typeface="Proxima Nova"/>
                <a:cs typeface="Proxima Nova"/>
                <a:sym typeface="Proxima Nova"/>
              </a:rPr>
              <a:t>og</a:t>
            </a:r>
            <a:r>
              <a:rPr kumimoji="0" lang="en-US" sz="2776" b="0" i="0" u="none" strike="noStrike" kern="1200" cap="none" spc="0" normalizeH="0" baseline="0" noProof="0" dirty="0">
                <a:ln>
                  <a:noFill/>
                </a:ln>
                <a:solidFill>
                  <a:srgbClr val="005187"/>
                </a:solidFill>
                <a:effectLst/>
                <a:uLnTx/>
                <a:uFillTx/>
                <a:latin typeface="Proxima Nova"/>
                <a:ea typeface="Proxima Nova"/>
                <a:cs typeface="Proxima Nova"/>
                <a:sym typeface="Proxima Nova"/>
              </a:rPr>
              <a:t> </a:t>
            </a:r>
            <a:r>
              <a:rPr kumimoji="0" lang="en-US" sz="2776" b="0" i="0" u="none" strike="noStrike" kern="1200" cap="none" spc="0" normalizeH="0" baseline="0" noProof="0" dirty="0" err="1">
                <a:ln>
                  <a:noFill/>
                </a:ln>
                <a:solidFill>
                  <a:srgbClr val="005187"/>
                </a:solidFill>
                <a:effectLst/>
                <a:uLnTx/>
                <a:uFillTx/>
                <a:latin typeface="Proxima Nova"/>
                <a:ea typeface="Proxima Nova"/>
                <a:cs typeface="Proxima Nova"/>
                <a:sym typeface="Proxima Nova"/>
              </a:rPr>
              <a:t>lokale</a:t>
            </a:r>
            <a:r>
              <a:rPr kumimoji="0" lang="en-US" sz="2776" b="0" i="0" u="none" strike="noStrike" kern="1200" cap="none" spc="0" normalizeH="0" baseline="0" noProof="0" dirty="0">
                <a:ln>
                  <a:noFill/>
                </a:ln>
                <a:solidFill>
                  <a:srgbClr val="005187"/>
                </a:solidFill>
                <a:effectLst/>
                <a:uLnTx/>
                <a:uFillTx/>
                <a:latin typeface="Proxima Nova"/>
                <a:ea typeface="Proxima Nova"/>
                <a:cs typeface="Proxima Nova"/>
                <a:sym typeface="Proxima Nova"/>
              </a:rPr>
              <a:t> </a:t>
            </a:r>
            <a:r>
              <a:rPr kumimoji="0" lang="en-US" sz="2776" b="0" i="0" u="none" strike="noStrike" kern="1200" cap="none" spc="0" normalizeH="0" baseline="0" noProof="0" dirty="0" err="1">
                <a:ln>
                  <a:noFill/>
                </a:ln>
                <a:solidFill>
                  <a:srgbClr val="005187"/>
                </a:solidFill>
                <a:effectLst/>
                <a:uLnTx/>
                <a:uFillTx/>
                <a:latin typeface="Proxima Nova"/>
                <a:ea typeface="Proxima Nova"/>
                <a:cs typeface="Proxima Nova"/>
                <a:sym typeface="Proxima Nova"/>
              </a:rPr>
              <a:t>forhandlinger</a:t>
            </a:r>
            <a:endParaRPr kumimoji="0" lang="en-US" sz="2776" b="0" i="0" u="none" strike="noStrike" kern="1200" cap="none" spc="0" normalizeH="0" baseline="0" noProof="0" dirty="0">
              <a:ln>
                <a:noFill/>
              </a:ln>
              <a:solidFill>
                <a:srgbClr val="005187"/>
              </a:solidFill>
              <a:effectLst/>
              <a:uLnTx/>
              <a:uFillTx/>
              <a:latin typeface="Proxima Nova"/>
              <a:ea typeface="Proxima Nova"/>
              <a:cs typeface="Proxima Nova"/>
              <a:sym typeface="Proxima Nova"/>
            </a:endParaRPr>
          </a:p>
          <a:p>
            <a:pPr marL="599548" marR="0" lvl="1" indent="-299774" algn="l" defTabSz="914400" rtl="0" eaLnBrk="1" fontAlgn="auto" latinLnBrk="0" hangingPunct="1">
              <a:lnSpc>
                <a:spcPts val="3887"/>
              </a:lnSpc>
              <a:spcBef>
                <a:spcPts val="0"/>
              </a:spcBef>
              <a:spcAft>
                <a:spcPts val="0"/>
              </a:spcAft>
              <a:buClrTx/>
              <a:buSzTx/>
              <a:buFont typeface="Arial"/>
              <a:buChar char="•"/>
              <a:tabLst/>
              <a:defRPr/>
            </a:pPr>
            <a:r>
              <a:rPr kumimoji="0" lang="en-US" sz="2776" b="0" i="0" u="none" strike="noStrike" kern="1200" cap="none" spc="0" normalizeH="0" baseline="0" noProof="0" dirty="0">
                <a:ln>
                  <a:noFill/>
                </a:ln>
                <a:solidFill>
                  <a:srgbClr val="005187"/>
                </a:solidFill>
                <a:effectLst/>
                <a:uLnTx/>
                <a:uFillTx/>
                <a:latin typeface="Proxima Nova Light"/>
                <a:ea typeface="Proxima Nova Light"/>
                <a:cs typeface="Proxima Nova Light"/>
                <a:sym typeface="Proxima Nova Light"/>
              </a:rPr>
              <a:t>PM-2024-10:</a:t>
            </a:r>
          </a:p>
          <a:p>
            <a:pPr marL="1199097" marR="0" lvl="2" indent="-399699" algn="l" defTabSz="914400" rtl="0" eaLnBrk="1" fontAlgn="auto" latinLnBrk="0" hangingPunct="1">
              <a:lnSpc>
                <a:spcPts val="3887"/>
              </a:lnSpc>
              <a:spcBef>
                <a:spcPts val="0"/>
              </a:spcBef>
              <a:spcAft>
                <a:spcPts val="0"/>
              </a:spcAft>
              <a:buClrTx/>
              <a:buSzTx/>
              <a:buFont typeface="Arial"/>
              <a:buChar char="⚬"/>
              <a:tabLst/>
              <a:defRPr/>
            </a:pPr>
            <a:r>
              <a:rPr kumimoji="0" lang="en-US" sz="2776" b="0" i="0" u="none" strike="noStrike" kern="1200" cap="none" spc="0" normalizeH="0" baseline="0" noProof="0" dirty="0" err="1">
                <a:ln>
                  <a:noFill/>
                </a:ln>
                <a:solidFill>
                  <a:srgbClr val="005187"/>
                </a:solidFill>
                <a:effectLst/>
                <a:uLnTx/>
                <a:uFillTx/>
                <a:latin typeface="Proxima Nova Light"/>
                <a:ea typeface="Proxima Nova Light"/>
                <a:cs typeface="Proxima Nova Light"/>
                <a:sym typeface="Proxima Nova Light"/>
              </a:rPr>
              <a:t>Digitaliserings</a:t>
            </a:r>
            <a:r>
              <a:rPr kumimoji="0" lang="en-US" sz="2776" b="0" i="0" u="none" strike="noStrike" kern="1200" cap="none" spc="0" normalizeH="0" baseline="0" noProof="0" dirty="0">
                <a:ln>
                  <a:noFill/>
                </a:ln>
                <a:solidFill>
                  <a:srgbClr val="005187"/>
                </a:solidFill>
                <a:effectLst/>
                <a:uLnTx/>
                <a:uFillTx/>
                <a:latin typeface="Proxima Nova Light"/>
                <a:ea typeface="Proxima Nova Light"/>
                <a:cs typeface="Proxima Nova Light"/>
                <a:sym typeface="Proxima Nova Light"/>
              </a:rPr>
              <a:t>- og </a:t>
            </a:r>
            <a:r>
              <a:rPr kumimoji="0" lang="en-US" sz="2776" b="0" i="0" u="none" strike="noStrike" kern="1200" cap="none" spc="0" normalizeH="0" baseline="0" noProof="0" dirty="0" err="1">
                <a:ln>
                  <a:noFill/>
                </a:ln>
                <a:solidFill>
                  <a:srgbClr val="005187"/>
                </a:solidFill>
                <a:effectLst/>
                <a:uLnTx/>
                <a:uFillTx/>
                <a:latin typeface="Proxima Nova Light"/>
                <a:ea typeface="Proxima Nova Light"/>
                <a:cs typeface="Proxima Nova Light"/>
                <a:sym typeface="Proxima Nova Light"/>
              </a:rPr>
              <a:t>forvaltningsdepartementet</a:t>
            </a:r>
            <a:r>
              <a:rPr kumimoji="0" lang="en-US" sz="2776" b="0" i="0" u="none" strike="noStrike" kern="1200" cap="none" spc="0" normalizeH="0" baseline="0" noProof="0" dirty="0">
                <a:ln>
                  <a:noFill/>
                </a:ln>
                <a:solidFill>
                  <a:srgbClr val="005187"/>
                </a:solidFill>
                <a:effectLst/>
                <a:uLnTx/>
                <a:uFillTx/>
                <a:latin typeface="Proxima Nova Light"/>
                <a:ea typeface="Proxima Nova Light"/>
                <a:cs typeface="Proxima Nova Light"/>
                <a:sym typeface="Proxima Nova Light"/>
              </a:rPr>
              <a:t> </a:t>
            </a:r>
            <a:r>
              <a:rPr kumimoji="0" lang="en-US" sz="2776" b="0" i="0" u="none" strike="noStrike" kern="1200" cap="none" spc="0" normalizeH="0" baseline="0" noProof="0" dirty="0" err="1">
                <a:ln>
                  <a:noFill/>
                </a:ln>
                <a:solidFill>
                  <a:srgbClr val="005187"/>
                </a:solidFill>
                <a:effectLst/>
                <a:uLnTx/>
                <a:uFillTx/>
                <a:latin typeface="Proxima Nova Light"/>
                <a:ea typeface="Proxima Nova Light"/>
                <a:cs typeface="Proxima Nova Light"/>
                <a:sym typeface="Proxima Nova Light"/>
              </a:rPr>
              <a:t>viser</a:t>
            </a:r>
            <a:r>
              <a:rPr kumimoji="0" lang="en-US" sz="2776" b="0" i="0" u="none" strike="noStrike" kern="1200" cap="none" spc="0" normalizeH="0" baseline="0" noProof="0" dirty="0">
                <a:ln>
                  <a:noFill/>
                </a:ln>
                <a:solidFill>
                  <a:srgbClr val="005187"/>
                </a:solidFill>
                <a:effectLst/>
                <a:uLnTx/>
                <a:uFillTx/>
                <a:latin typeface="Proxima Nova Light"/>
                <a:ea typeface="Proxima Nova Light"/>
                <a:cs typeface="Proxima Nova Light"/>
                <a:sym typeface="Proxima Nova Light"/>
              </a:rPr>
              <a:t> </a:t>
            </a:r>
            <a:r>
              <a:rPr kumimoji="0" lang="en-US" sz="2776" b="0" i="0" u="none" strike="noStrike" kern="1200" cap="none" spc="0" normalizeH="0" baseline="0" noProof="0" dirty="0" err="1">
                <a:ln>
                  <a:noFill/>
                </a:ln>
                <a:solidFill>
                  <a:srgbClr val="005187"/>
                </a:solidFill>
                <a:effectLst/>
                <a:uLnTx/>
                <a:uFillTx/>
                <a:latin typeface="Proxima Nova Light"/>
                <a:ea typeface="Proxima Nova Light"/>
                <a:cs typeface="Proxima Nova Light"/>
                <a:sym typeface="Proxima Nova Light"/>
              </a:rPr>
              <a:t>til</a:t>
            </a:r>
            <a:r>
              <a:rPr kumimoji="0" lang="en-US" sz="2776" b="0" i="0" u="none" strike="noStrike" kern="1200" cap="none" spc="0" normalizeH="0" baseline="0" noProof="0" dirty="0">
                <a:ln>
                  <a:noFill/>
                </a:ln>
                <a:solidFill>
                  <a:srgbClr val="005187"/>
                </a:solidFill>
                <a:effectLst/>
                <a:uLnTx/>
                <a:uFillTx/>
                <a:latin typeface="Proxima Nova Light"/>
                <a:ea typeface="Proxima Nova Light"/>
                <a:cs typeface="Proxima Nova Light"/>
                <a:sym typeface="Proxima Nova Light"/>
              </a:rPr>
              <a:t> PM-2024-3, PM-2024-4, PM-2024-5</a:t>
            </a:r>
            <a:r>
              <a:rPr kumimoji="0" lang="en-US" sz="2776" b="0" i="0" u="none" strike="noStrike" kern="1200" cap="none" spc="0" normalizeH="0" baseline="0" noProof="0">
                <a:ln>
                  <a:noFill/>
                </a:ln>
                <a:solidFill>
                  <a:srgbClr val="005187"/>
                </a:solidFill>
                <a:effectLst/>
                <a:uLnTx/>
                <a:uFillTx/>
                <a:latin typeface="Proxima Nova Light"/>
                <a:ea typeface="Proxima Nova Light"/>
                <a:cs typeface="Proxima Nova Light"/>
                <a:sym typeface="Proxima Nova Light"/>
              </a:rPr>
              <a:t>, PM-2024-8 og PM-2024-9 </a:t>
            </a:r>
            <a:endParaRPr kumimoji="0" lang="en-US" sz="2776" b="0" i="0" u="none" strike="noStrike" kern="1200" cap="none" spc="0" normalizeH="0" baseline="0" noProof="0" dirty="0">
              <a:ln>
                <a:noFill/>
              </a:ln>
              <a:solidFill>
                <a:srgbClr val="005187"/>
              </a:solidFill>
              <a:effectLst/>
              <a:uLnTx/>
              <a:uFillTx/>
              <a:latin typeface="Proxima Nova Light"/>
              <a:ea typeface="Proxima Nova Light"/>
              <a:cs typeface="Proxima Nova Light"/>
              <a:sym typeface="Proxima Nova Light"/>
            </a:endParaRPr>
          </a:p>
        </p:txBody>
      </p:sp>
      <p:sp>
        <p:nvSpPr>
          <p:cNvPr id="31" name="TekstSylinder 30">
            <a:extLst>
              <a:ext uri="{FF2B5EF4-FFF2-40B4-BE49-F238E27FC236}">
                <a16:creationId xmlns:a16="http://schemas.microsoft.com/office/drawing/2014/main" id="{EA25E84D-5AB8-17E9-B683-E10EBA3230B6}"/>
              </a:ext>
            </a:extLst>
          </p:cNvPr>
          <p:cNvSpPr txBox="1"/>
          <p:nvPr/>
        </p:nvSpPr>
        <p:spPr>
          <a:xfrm>
            <a:off x="11734800" y="7191581"/>
            <a:ext cx="6172200" cy="802784"/>
          </a:xfrm>
          <a:prstGeom prst="rect">
            <a:avLst/>
          </a:prstGeom>
          <a:noFill/>
        </p:spPr>
        <p:txBody>
          <a:bodyPr wrap="square">
            <a:spAutoFit/>
          </a:bodyPr>
          <a:lstStyle/>
          <a:p>
            <a:pPr algn="l">
              <a:lnSpc>
                <a:spcPts val="2940"/>
              </a:lnSpc>
            </a:pPr>
            <a:r>
              <a:rPr lang="nb-NO" dirty="0">
                <a:solidFill>
                  <a:srgbClr val="005187"/>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PM-2024-10: Rikslønnsnemndas kjennelser for lønnsoppgjøret 2024</a:t>
            </a:r>
            <a:endParaRPr lang="en-US" dirty="0">
              <a:solidFill>
                <a:srgbClr val="005187"/>
              </a:solidFill>
              <a:latin typeface="Open Sans"/>
              <a:ea typeface="Open Sans"/>
              <a:cs typeface="Open Sans"/>
              <a:sym typeface="Open Sans"/>
            </a:endParaRPr>
          </a:p>
        </p:txBody>
      </p:sp>
      <p:sp>
        <p:nvSpPr>
          <p:cNvPr id="32" name="Freeform 2">
            <a:extLst>
              <a:ext uri="{FF2B5EF4-FFF2-40B4-BE49-F238E27FC236}">
                <a16:creationId xmlns:a16="http://schemas.microsoft.com/office/drawing/2014/main" id="{2FB825F1-DBAC-24B7-1E39-5EA450F3C994}"/>
              </a:ext>
            </a:extLst>
          </p:cNvPr>
          <p:cNvSpPr/>
          <p:nvPr/>
        </p:nvSpPr>
        <p:spPr>
          <a:xfrm>
            <a:off x="10900144" y="7362836"/>
            <a:ext cx="564648" cy="564648"/>
          </a:xfrm>
          <a:custGeom>
            <a:avLst/>
            <a:gdLst/>
            <a:ahLst/>
            <a:cxnLst/>
            <a:rect l="l" t="t" r="r" b="b"/>
            <a:pathLst>
              <a:path w="564648" h="564648">
                <a:moveTo>
                  <a:pt x="0" y="0"/>
                </a:moveTo>
                <a:lnTo>
                  <a:pt x="564648" y="0"/>
                </a:lnTo>
                <a:lnTo>
                  <a:pt x="564648" y="564648"/>
                </a:lnTo>
                <a:lnTo>
                  <a:pt x="0" y="5646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b-NO"/>
          </a:p>
        </p:txBody>
      </p:sp>
    </p:spTree>
    <p:extLst>
      <p:ext uri="{BB962C8B-B14F-4D97-AF65-F5344CB8AC3E}">
        <p14:creationId xmlns:p14="http://schemas.microsoft.com/office/powerpoint/2010/main" val="2805318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9575" y="2740259"/>
            <a:ext cx="2905612" cy="2973712"/>
            <a:chOff x="0" y="0"/>
            <a:chExt cx="812800" cy="83185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F1F4"/>
            </a:solidFill>
          </p:spPr>
          <p:txBody>
            <a:bodyPr/>
            <a:lstStyle/>
            <a:p>
              <a:endParaRPr lang="nb-NO"/>
            </a:p>
          </p:txBody>
        </p:sp>
        <p:sp>
          <p:nvSpPr>
            <p:cNvPr id="4" name="TextBox 4"/>
            <p:cNvSpPr txBox="1"/>
            <p:nvPr/>
          </p:nvSpPr>
          <p:spPr>
            <a:xfrm>
              <a:off x="76200" y="0"/>
              <a:ext cx="660400" cy="831850"/>
            </a:xfrm>
            <a:prstGeom prst="rect">
              <a:avLst/>
            </a:prstGeom>
          </p:spPr>
          <p:txBody>
            <a:bodyPr lIns="76200" tIns="76200" rIns="76200" bIns="76200" rtlCol="0" anchor="ctr"/>
            <a:lstStyle/>
            <a:p>
              <a:pPr algn="ctr">
                <a:lnSpc>
                  <a:spcPts val="4749"/>
                </a:lnSpc>
              </a:pPr>
              <a:r>
                <a:rPr lang="en-US" sz="2499" dirty="0">
                  <a:solidFill>
                    <a:srgbClr val="005187"/>
                  </a:solidFill>
                  <a:latin typeface="Proxima Nova Light"/>
                  <a:ea typeface="Proxima Nova Light"/>
                  <a:cs typeface="Proxima Nova Light"/>
                  <a:sym typeface="Proxima Nova Light"/>
                </a:rPr>
                <a:t>Total </a:t>
              </a:r>
              <a:r>
                <a:rPr lang="en-US" sz="2499" dirty="0" err="1">
                  <a:solidFill>
                    <a:srgbClr val="005187"/>
                  </a:solidFill>
                  <a:latin typeface="Proxima Nova Light"/>
                  <a:ea typeface="Proxima Nova Light"/>
                  <a:cs typeface="Proxima Nova Light"/>
                  <a:sym typeface="Proxima Nova Light"/>
                </a:rPr>
                <a:t>øk</a:t>
              </a:r>
              <a:r>
                <a:rPr lang="en-US" sz="2499" dirty="0">
                  <a:solidFill>
                    <a:srgbClr val="005187"/>
                  </a:solidFill>
                  <a:latin typeface="Proxima Nova Light"/>
                  <a:ea typeface="Proxima Nova Light"/>
                  <a:cs typeface="Proxima Nova Light"/>
                  <a:sym typeface="Proxima Nova Light"/>
                </a:rPr>
                <a:t>. </a:t>
              </a:r>
              <a:r>
                <a:rPr lang="en-US" sz="2499" dirty="0" err="1">
                  <a:solidFill>
                    <a:srgbClr val="005187"/>
                  </a:solidFill>
                  <a:latin typeface="Proxima Nova Light"/>
                  <a:ea typeface="Proxima Nova Light"/>
                  <a:cs typeface="Proxima Nova Light"/>
                  <a:sym typeface="Proxima Nova Light"/>
                </a:rPr>
                <a:t>ramme</a:t>
              </a:r>
              <a:endParaRPr lang="en-US" sz="2499" dirty="0">
                <a:solidFill>
                  <a:srgbClr val="005187"/>
                </a:solidFill>
                <a:latin typeface="Proxima Nova Light"/>
                <a:ea typeface="Proxima Nova Light"/>
                <a:cs typeface="Proxima Nova Light"/>
                <a:sym typeface="Proxima Nova Light"/>
              </a:endParaRPr>
            </a:p>
            <a:p>
              <a:pPr algn="ctr">
                <a:lnSpc>
                  <a:spcPts val="6649"/>
                </a:lnSpc>
              </a:pPr>
              <a:r>
                <a:rPr lang="en-US" sz="3499" b="1" dirty="0">
                  <a:solidFill>
                    <a:srgbClr val="005187"/>
                  </a:solidFill>
                  <a:latin typeface="Proxima Nova Bold"/>
                  <a:ea typeface="Proxima Nova Bold"/>
                  <a:cs typeface="Proxima Nova Bold"/>
                  <a:sym typeface="Proxima Nova Bold"/>
                </a:rPr>
                <a:t>5,2%</a:t>
              </a:r>
            </a:p>
          </p:txBody>
        </p:sp>
      </p:grpSp>
      <p:grpSp>
        <p:nvGrpSpPr>
          <p:cNvPr id="5" name="Group 5"/>
          <p:cNvGrpSpPr/>
          <p:nvPr/>
        </p:nvGrpSpPr>
        <p:grpSpPr>
          <a:xfrm>
            <a:off x="5299430" y="2740259"/>
            <a:ext cx="2905612" cy="2973712"/>
            <a:chOff x="0" y="0"/>
            <a:chExt cx="812800" cy="83185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D7E8"/>
            </a:solidFill>
          </p:spPr>
          <p:txBody>
            <a:bodyPr/>
            <a:lstStyle/>
            <a:p>
              <a:endParaRPr lang="nb-NO"/>
            </a:p>
          </p:txBody>
        </p:sp>
        <p:sp>
          <p:nvSpPr>
            <p:cNvPr id="7" name="TextBox 7"/>
            <p:cNvSpPr txBox="1"/>
            <p:nvPr/>
          </p:nvSpPr>
          <p:spPr>
            <a:xfrm>
              <a:off x="76200" y="0"/>
              <a:ext cx="660400" cy="831850"/>
            </a:xfrm>
            <a:prstGeom prst="rect">
              <a:avLst/>
            </a:prstGeom>
          </p:spPr>
          <p:txBody>
            <a:bodyPr lIns="76200" tIns="76200" rIns="76200" bIns="76200" rtlCol="0" anchor="ctr"/>
            <a:lstStyle/>
            <a:p>
              <a:pPr algn="ctr">
                <a:lnSpc>
                  <a:spcPts val="4749"/>
                </a:lnSpc>
              </a:pPr>
              <a:r>
                <a:rPr lang="en-US" sz="2499" dirty="0" err="1">
                  <a:solidFill>
                    <a:srgbClr val="005187"/>
                  </a:solidFill>
                  <a:latin typeface="Proxima Nova Light"/>
                  <a:ea typeface="Proxima Nova Light"/>
                  <a:cs typeface="Proxima Nova Light"/>
                  <a:sym typeface="Proxima Nova Light"/>
                </a:rPr>
                <a:t>Overheng</a:t>
              </a:r>
              <a:endParaRPr lang="en-US" sz="2499" dirty="0">
                <a:solidFill>
                  <a:srgbClr val="005187"/>
                </a:solidFill>
                <a:latin typeface="Proxima Nova Light"/>
                <a:ea typeface="Proxima Nova Light"/>
                <a:cs typeface="Proxima Nova Light"/>
                <a:sym typeface="Proxima Nova Light"/>
              </a:endParaRPr>
            </a:p>
            <a:p>
              <a:pPr algn="ctr">
                <a:lnSpc>
                  <a:spcPts val="6649"/>
                </a:lnSpc>
              </a:pPr>
              <a:r>
                <a:rPr lang="en-US" sz="3499" b="1" dirty="0">
                  <a:solidFill>
                    <a:srgbClr val="005187"/>
                  </a:solidFill>
                  <a:latin typeface="Proxima Nova Bold"/>
                  <a:ea typeface="Proxima Nova Bold"/>
                  <a:cs typeface="Proxima Nova Bold"/>
                  <a:sym typeface="Proxima Nova Bold"/>
                </a:rPr>
                <a:t>2,6%</a:t>
              </a:r>
            </a:p>
          </p:txBody>
        </p:sp>
      </p:grpSp>
      <p:grpSp>
        <p:nvGrpSpPr>
          <p:cNvPr id="8" name="Group 8"/>
          <p:cNvGrpSpPr/>
          <p:nvPr/>
        </p:nvGrpSpPr>
        <p:grpSpPr>
          <a:xfrm>
            <a:off x="9499284" y="2706209"/>
            <a:ext cx="2905612" cy="2973712"/>
            <a:chOff x="0" y="-9525"/>
            <a:chExt cx="812800" cy="83185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5E7EB"/>
            </a:solidFill>
          </p:spPr>
          <p:txBody>
            <a:bodyPr/>
            <a:lstStyle/>
            <a:p>
              <a:endParaRPr lang="nb-NO"/>
            </a:p>
          </p:txBody>
        </p:sp>
        <p:sp>
          <p:nvSpPr>
            <p:cNvPr id="10" name="TextBox 10"/>
            <p:cNvSpPr txBox="1"/>
            <p:nvPr/>
          </p:nvSpPr>
          <p:spPr>
            <a:xfrm>
              <a:off x="73511" y="-9525"/>
              <a:ext cx="660400" cy="831850"/>
            </a:xfrm>
            <a:prstGeom prst="rect">
              <a:avLst/>
            </a:prstGeom>
          </p:spPr>
          <p:txBody>
            <a:bodyPr lIns="76200" tIns="76200" rIns="76200" bIns="76200" rtlCol="0" anchor="ctr"/>
            <a:lstStyle/>
            <a:p>
              <a:pPr algn="ctr">
                <a:lnSpc>
                  <a:spcPts val="4749"/>
                </a:lnSpc>
              </a:pPr>
              <a:r>
                <a:rPr lang="en-US" sz="2499" dirty="0" err="1">
                  <a:solidFill>
                    <a:srgbClr val="005187"/>
                  </a:solidFill>
                  <a:latin typeface="Proxima Nova Light"/>
                  <a:ea typeface="Proxima Nova Light"/>
                  <a:cs typeface="Proxima Nova Light"/>
                  <a:sym typeface="Proxima Nova Light"/>
                </a:rPr>
                <a:t>Glidning</a:t>
              </a:r>
              <a:endParaRPr lang="en-US" sz="2499" dirty="0">
                <a:solidFill>
                  <a:srgbClr val="005187"/>
                </a:solidFill>
                <a:latin typeface="Proxima Nova Light"/>
                <a:ea typeface="Proxima Nova Light"/>
                <a:cs typeface="Proxima Nova Light"/>
                <a:sym typeface="Proxima Nova Light"/>
              </a:endParaRPr>
            </a:p>
            <a:p>
              <a:pPr algn="ctr">
                <a:lnSpc>
                  <a:spcPts val="6649"/>
                </a:lnSpc>
              </a:pPr>
              <a:r>
                <a:rPr lang="en-US" sz="3499" b="1" dirty="0">
                  <a:solidFill>
                    <a:srgbClr val="005187"/>
                  </a:solidFill>
                  <a:latin typeface="Proxima Nova Bold"/>
                  <a:ea typeface="Proxima Nova Bold"/>
                  <a:cs typeface="Proxima Nova Bold"/>
                  <a:sym typeface="Proxima Nova Bold"/>
                </a:rPr>
                <a:t>0,8%</a:t>
              </a:r>
            </a:p>
          </p:txBody>
        </p:sp>
      </p:grpSp>
      <p:grpSp>
        <p:nvGrpSpPr>
          <p:cNvPr id="11" name="Group 11"/>
          <p:cNvGrpSpPr/>
          <p:nvPr/>
        </p:nvGrpSpPr>
        <p:grpSpPr>
          <a:xfrm>
            <a:off x="14282812" y="2668108"/>
            <a:ext cx="2905612" cy="2977763"/>
            <a:chOff x="0" y="-20183"/>
            <a:chExt cx="812800" cy="832983"/>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187"/>
            </a:solidFill>
          </p:spPr>
          <p:txBody>
            <a:bodyPr/>
            <a:lstStyle/>
            <a:p>
              <a:endParaRPr lang="nb-NO"/>
            </a:p>
          </p:txBody>
        </p:sp>
        <p:sp>
          <p:nvSpPr>
            <p:cNvPr id="13" name="TextBox 13"/>
            <p:cNvSpPr txBox="1"/>
            <p:nvPr/>
          </p:nvSpPr>
          <p:spPr>
            <a:xfrm>
              <a:off x="76200" y="-20183"/>
              <a:ext cx="660400" cy="831850"/>
            </a:xfrm>
            <a:prstGeom prst="rect">
              <a:avLst/>
            </a:prstGeom>
          </p:spPr>
          <p:txBody>
            <a:bodyPr lIns="76200" tIns="76200" rIns="76200" bIns="76200" rtlCol="0" anchor="ctr"/>
            <a:lstStyle/>
            <a:p>
              <a:pPr algn="ctr">
                <a:lnSpc>
                  <a:spcPts val="4749"/>
                </a:lnSpc>
              </a:pPr>
              <a:r>
                <a:rPr lang="en-US" sz="2499" dirty="0" err="1">
                  <a:solidFill>
                    <a:srgbClr val="FFFFFF"/>
                  </a:solidFill>
                  <a:latin typeface="Proxima Nova Light"/>
                  <a:ea typeface="Proxima Nova Light"/>
                  <a:cs typeface="Proxima Nova Light"/>
                  <a:sym typeface="Proxima Nova Light"/>
                </a:rPr>
                <a:t>Tillegg</a:t>
              </a:r>
              <a:endParaRPr lang="en-US" sz="2499" dirty="0">
                <a:solidFill>
                  <a:srgbClr val="FFFFFF"/>
                </a:solidFill>
                <a:latin typeface="Proxima Nova Light"/>
                <a:ea typeface="Proxima Nova Light"/>
                <a:cs typeface="Proxima Nova Light"/>
                <a:sym typeface="Proxima Nova Light"/>
              </a:endParaRPr>
            </a:p>
            <a:p>
              <a:pPr algn="ctr">
                <a:lnSpc>
                  <a:spcPts val="6649"/>
                </a:lnSpc>
              </a:pPr>
              <a:r>
                <a:rPr lang="en-US" sz="3499" b="1" dirty="0">
                  <a:solidFill>
                    <a:srgbClr val="FFFFFF"/>
                  </a:solidFill>
                  <a:latin typeface="Proxima Nova Bold"/>
                  <a:ea typeface="Proxima Nova Bold"/>
                  <a:cs typeface="Proxima Nova Bold"/>
                  <a:sym typeface="Proxima Nova Bold"/>
                </a:rPr>
                <a:t>1,8%*</a:t>
              </a:r>
            </a:p>
          </p:txBody>
        </p:sp>
      </p:grpSp>
      <p:sp>
        <p:nvSpPr>
          <p:cNvPr id="14" name="AutoShape 14"/>
          <p:cNvSpPr/>
          <p:nvPr/>
        </p:nvSpPr>
        <p:spPr>
          <a:xfrm>
            <a:off x="4367138" y="4154966"/>
            <a:ext cx="566002" cy="0"/>
          </a:xfrm>
          <a:prstGeom prst="line">
            <a:avLst/>
          </a:prstGeom>
          <a:ln w="76200" cap="flat">
            <a:solidFill>
              <a:srgbClr val="005187"/>
            </a:solidFill>
            <a:prstDash val="solid"/>
            <a:headEnd type="none" w="sm" len="sm"/>
            <a:tailEnd type="none" w="sm" len="sm"/>
          </a:ln>
        </p:spPr>
        <p:txBody>
          <a:bodyPr/>
          <a:lstStyle/>
          <a:p>
            <a:endParaRPr lang="nb-NO"/>
          </a:p>
        </p:txBody>
      </p:sp>
      <p:sp>
        <p:nvSpPr>
          <p:cNvPr id="15" name="AutoShape 15"/>
          <p:cNvSpPr/>
          <p:nvPr/>
        </p:nvSpPr>
        <p:spPr>
          <a:xfrm>
            <a:off x="8571332" y="4193066"/>
            <a:ext cx="566002" cy="0"/>
          </a:xfrm>
          <a:prstGeom prst="line">
            <a:avLst/>
          </a:prstGeom>
          <a:ln w="76200" cap="flat">
            <a:solidFill>
              <a:srgbClr val="005187"/>
            </a:solidFill>
            <a:prstDash val="solid"/>
            <a:headEnd type="none" w="sm" len="sm"/>
            <a:tailEnd type="none" w="sm" len="sm"/>
          </a:ln>
        </p:spPr>
        <p:txBody>
          <a:bodyPr/>
          <a:lstStyle/>
          <a:p>
            <a:endParaRPr lang="nb-NO"/>
          </a:p>
        </p:txBody>
      </p:sp>
      <p:sp>
        <p:nvSpPr>
          <p:cNvPr id="16" name="Freeform 16"/>
          <p:cNvSpPr/>
          <p:nvPr/>
        </p:nvSpPr>
        <p:spPr>
          <a:xfrm>
            <a:off x="13061842" y="4015486"/>
            <a:ext cx="563745" cy="355159"/>
          </a:xfrm>
          <a:custGeom>
            <a:avLst/>
            <a:gdLst/>
            <a:ahLst/>
            <a:cxnLst/>
            <a:rect l="l" t="t" r="r" b="b"/>
            <a:pathLst>
              <a:path w="563745" h="355159">
                <a:moveTo>
                  <a:pt x="0" y="0"/>
                </a:moveTo>
                <a:lnTo>
                  <a:pt x="563745" y="0"/>
                </a:lnTo>
                <a:lnTo>
                  <a:pt x="563745" y="355159"/>
                </a:lnTo>
                <a:lnTo>
                  <a:pt x="0" y="3551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b-NO"/>
          </a:p>
        </p:txBody>
      </p:sp>
      <p:sp>
        <p:nvSpPr>
          <p:cNvPr id="17" name="TextBox 17"/>
          <p:cNvSpPr txBox="1"/>
          <p:nvPr/>
        </p:nvSpPr>
        <p:spPr>
          <a:xfrm>
            <a:off x="1028700" y="923925"/>
            <a:ext cx="5676900" cy="816249"/>
          </a:xfrm>
          <a:prstGeom prst="rect">
            <a:avLst/>
          </a:prstGeom>
        </p:spPr>
        <p:txBody>
          <a:bodyPr wrap="square" lIns="0" tIns="0" rIns="0" bIns="0" rtlCol="0" anchor="t">
            <a:spAutoFit/>
          </a:bodyPr>
          <a:lstStyle/>
          <a:p>
            <a:pPr>
              <a:lnSpc>
                <a:spcPts val="7000"/>
              </a:lnSpc>
            </a:pPr>
            <a:r>
              <a:rPr lang="en-US" sz="5000" dirty="0">
                <a:solidFill>
                  <a:srgbClr val="005187"/>
                </a:solidFill>
                <a:latin typeface="Proxima Nova Light"/>
                <a:ea typeface="Proxima Nova Light"/>
                <a:cs typeface="Proxima Nova Light"/>
                <a:sym typeface="Proxima Nova Light"/>
              </a:rPr>
              <a:t>Om </a:t>
            </a:r>
            <a:r>
              <a:rPr lang="en-US" sz="5000" dirty="0" err="1">
                <a:solidFill>
                  <a:srgbClr val="005187"/>
                </a:solidFill>
                <a:latin typeface="Proxima Nova Light"/>
                <a:ea typeface="Proxima Nova Light"/>
                <a:cs typeface="Proxima Nova Light"/>
                <a:sym typeface="Proxima Nova Light"/>
              </a:rPr>
              <a:t>økonomien</a:t>
            </a:r>
            <a:endParaRPr lang="en-US" sz="5000" dirty="0">
              <a:solidFill>
                <a:srgbClr val="005187"/>
              </a:solidFill>
              <a:latin typeface="Proxima Nova Light"/>
              <a:ea typeface="Proxima Nova Light"/>
              <a:cs typeface="Proxima Nova Light"/>
              <a:sym typeface="Proxima Nova Light"/>
            </a:endParaRPr>
          </a:p>
        </p:txBody>
      </p:sp>
      <p:sp>
        <p:nvSpPr>
          <p:cNvPr id="18" name="TextBox 18"/>
          <p:cNvSpPr txBox="1"/>
          <p:nvPr/>
        </p:nvSpPr>
        <p:spPr>
          <a:xfrm>
            <a:off x="1028700" y="6600825"/>
            <a:ext cx="16263185" cy="2657475"/>
          </a:xfrm>
          <a:prstGeom prst="rect">
            <a:avLst/>
          </a:prstGeom>
        </p:spPr>
        <p:txBody>
          <a:bodyPr lIns="0" tIns="0" rIns="0" bIns="0" rtlCol="0" anchor="t">
            <a:spAutoFit/>
          </a:bodyPr>
          <a:lstStyle/>
          <a:p>
            <a:pPr algn="l">
              <a:lnSpc>
                <a:spcPts val="4200"/>
              </a:lnSpc>
            </a:pPr>
            <a:r>
              <a:rPr lang="en-US" sz="3000" dirty="0">
                <a:solidFill>
                  <a:srgbClr val="005187"/>
                </a:solidFill>
                <a:latin typeface="Proxima Nova Light"/>
                <a:ea typeface="Proxima Nova Light"/>
                <a:cs typeface="Proxima Nova Light"/>
                <a:sym typeface="Proxima Nova Light"/>
              </a:rPr>
              <a:t>*1,8% er </a:t>
            </a:r>
            <a:r>
              <a:rPr lang="en-US" sz="3000" dirty="0" err="1">
                <a:solidFill>
                  <a:srgbClr val="005187"/>
                </a:solidFill>
                <a:latin typeface="Proxima Nova Light"/>
                <a:ea typeface="Proxima Nova Light"/>
                <a:cs typeface="Proxima Nova Light"/>
                <a:sym typeface="Proxima Nova Light"/>
              </a:rPr>
              <a:t>årsvirkningen</a:t>
            </a:r>
            <a:r>
              <a:rPr lang="en-US" sz="3000" dirty="0">
                <a:solidFill>
                  <a:srgbClr val="005187"/>
                </a:solidFill>
                <a:latin typeface="Proxima Nova Light"/>
                <a:ea typeface="Proxima Nova Light"/>
                <a:cs typeface="Proxima Nova Light"/>
                <a:sym typeface="Proxima Nova Light"/>
              </a:rPr>
              <a:t>, </a:t>
            </a:r>
            <a:r>
              <a:rPr lang="en-US" sz="3000" dirty="0" err="1">
                <a:solidFill>
                  <a:srgbClr val="005187"/>
                </a:solidFill>
                <a:latin typeface="Proxima Nova Light"/>
                <a:ea typeface="Proxima Nova Light"/>
                <a:cs typeface="Proxima Nova Light"/>
                <a:sym typeface="Proxima Nova Light"/>
              </a:rPr>
              <a:t>Datavirkningen</a:t>
            </a:r>
            <a:r>
              <a:rPr lang="en-US" sz="3000" dirty="0">
                <a:solidFill>
                  <a:srgbClr val="005187"/>
                </a:solidFill>
                <a:latin typeface="Proxima Nova Light"/>
                <a:ea typeface="Proxima Nova Light"/>
                <a:cs typeface="Proxima Nova Light"/>
                <a:sym typeface="Proxima Nova Light"/>
              </a:rPr>
              <a:t> av </a:t>
            </a:r>
            <a:r>
              <a:rPr lang="en-US" sz="3000" dirty="0" err="1">
                <a:solidFill>
                  <a:srgbClr val="005187"/>
                </a:solidFill>
                <a:latin typeface="Proxima Nova Light"/>
                <a:ea typeface="Proxima Nova Light"/>
                <a:cs typeface="Proxima Nova Light"/>
                <a:sym typeface="Proxima Nova Light"/>
              </a:rPr>
              <a:t>tarifftillegget</a:t>
            </a:r>
            <a:r>
              <a:rPr lang="en-US" sz="3000" dirty="0">
                <a:solidFill>
                  <a:srgbClr val="005187"/>
                </a:solidFill>
                <a:latin typeface="Proxima Nova Light"/>
                <a:ea typeface="Proxima Nova Light"/>
                <a:cs typeface="Proxima Nova Light"/>
                <a:sym typeface="Proxima Nova Light"/>
              </a:rPr>
              <a:t>, </a:t>
            </a:r>
            <a:r>
              <a:rPr lang="en-US" sz="3000" dirty="0" err="1">
                <a:solidFill>
                  <a:srgbClr val="005187"/>
                </a:solidFill>
                <a:latin typeface="Proxima Nova Light"/>
                <a:ea typeface="Proxima Nova Light"/>
                <a:cs typeface="Proxima Nova Light"/>
                <a:sym typeface="Proxima Nova Light"/>
              </a:rPr>
              <a:t>såkalte</a:t>
            </a:r>
            <a:r>
              <a:rPr lang="en-US" sz="3000" dirty="0">
                <a:solidFill>
                  <a:srgbClr val="005187"/>
                </a:solidFill>
                <a:latin typeface="Proxima Nova Light"/>
                <a:ea typeface="Proxima Nova Light"/>
                <a:cs typeface="Proxima Nova Light"/>
                <a:sym typeface="Proxima Nova Light"/>
              </a:rPr>
              <a:t> disponible </a:t>
            </a:r>
            <a:r>
              <a:rPr lang="en-US" sz="3000" dirty="0" err="1">
                <a:solidFill>
                  <a:srgbClr val="005187"/>
                </a:solidFill>
                <a:latin typeface="Proxima Nova Light"/>
                <a:ea typeface="Proxima Nova Light"/>
                <a:cs typeface="Proxima Nova Light"/>
                <a:sym typeface="Proxima Nova Light"/>
              </a:rPr>
              <a:t>midler</a:t>
            </a:r>
            <a:r>
              <a:rPr lang="en-US" sz="3000" dirty="0">
                <a:solidFill>
                  <a:srgbClr val="005187"/>
                </a:solidFill>
                <a:latin typeface="Proxima Nova Light"/>
                <a:ea typeface="Proxima Nova Light"/>
                <a:cs typeface="Proxima Nova Light"/>
                <a:sym typeface="Proxima Nova Light"/>
              </a:rPr>
              <a:t> </a:t>
            </a:r>
            <a:r>
              <a:rPr lang="en-US" sz="3000" dirty="0" err="1">
                <a:solidFill>
                  <a:srgbClr val="005187"/>
                </a:solidFill>
                <a:latin typeface="Proxima Nova Light"/>
                <a:ea typeface="Proxima Nova Light"/>
                <a:cs typeface="Proxima Nova Light"/>
                <a:sym typeface="Proxima Nova Light"/>
              </a:rPr>
              <a:t>til</a:t>
            </a:r>
            <a:r>
              <a:rPr lang="en-US" sz="3000" dirty="0">
                <a:solidFill>
                  <a:srgbClr val="005187"/>
                </a:solidFill>
                <a:latin typeface="Proxima Nova Light"/>
                <a:ea typeface="Proxima Nova Light"/>
                <a:cs typeface="Proxima Nova Light"/>
                <a:sym typeface="Proxima Nova Light"/>
              </a:rPr>
              <a:t> </a:t>
            </a:r>
            <a:r>
              <a:rPr lang="en-US" sz="3000" dirty="0" err="1">
                <a:solidFill>
                  <a:srgbClr val="005187"/>
                </a:solidFill>
                <a:latin typeface="Proxima Nova Light"/>
                <a:ea typeface="Proxima Nova Light"/>
                <a:cs typeface="Proxima Nova Light"/>
                <a:sym typeface="Proxima Nova Light"/>
              </a:rPr>
              <a:t>lokal</a:t>
            </a:r>
            <a:r>
              <a:rPr lang="en-US" sz="3000" dirty="0">
                <a:solidFill>
                  <a:srgbClr val="005187"/>
                </a:solidFill>
                <a:latin typeface="Proxima Nova Light"/>
                <a:ea typeface="Proxima Nova Light"/>
                <a:cs typeface="Proxima Nova Light"/>
                <a:sym typeface="Proxima Nova Light"/>
              </a:rPr>
              <a:t> </a:t>
            </a:r>
            <a:r>
              <a:rPr lang="en-US" sz="3000" dirty="0" err="1">
                <a:solidFill>
                  <a:srgbClr val="005187"/>
                </a:solidFill>
                <a:latin typeface="Proxima Nova Light"/>
                <a:ea typeface="Proxima Nova Light"/>
                <a:cs typeface="Proxima Nova Light"/>
                <a:sym typeface="Proxima Nova Light"/>
              </a:rPr>
              <a:t>pott</a:t>
            </a:r>
            <a:r>
              <a:rPr lang="en-US" sz="3000" dirty="0">
                <a:solidFill>
                  <a:srgbClr val="005187"/>
                </a:solidFill>
                <a:latin typeface="Proxima Nova Light"/>
                <a:ea typeface="Proxima Nova Light"/>
                <a:cs typeface="Proxima Nova Light"/>
                <a:sym typeface="Proxima Nova Light"/>
              </a:rPr>
              <a:t> pr 2. </a:t>
            </a:r>
            <a:r>
              <a:rPr lang="en-US" sz="3000" dirty="0" err="1">
                <a:solidFill>
                  <a:srgbClr val="005187"/>
                </a:solidFill>
                <a:latin typeface="Proxima Nova Light"/>
                <a:ea typeface="Proxima Nova Light"/>
                <a:cs typeface="Proxima Nova Light"/>
                <a:sym typeface="Proxima Nova Light"/>
              </a:rPr>
              <a:t>juni</a:t>
            </a:r>
            <a:r>
              <a:rPr lang="en-US" sz="3000" dirty="0">
                <a:solidFill>
                  <a:srgbClr val="005187"/>
                </a:solidFill>
                <a:latin typeface="Proxima Nova Light"/>
                <a:ea typeface="Proxima Nova Light"/>
                <a:cs typeface="Proxima Nova Light"/>
                <a:sym typeface="Proxima Nova Light"/>
              </a:rPr>
              <a:t>, </a:t>
            </a:r>
            <a:r>
              <a:rPr lang="en-US" sz="3000" dirty="0" err="1">
                <a:solidFill>
                  <a:srgbClr val="005187"/>
                </a:solidFill>
                <a:latin typeface="Proxima Nova Light"/>
                <a:ea typeface="Proxima Nova Light"/>
                <a:cs typeface="Proxima Nova Light"/>
                <a:sym typeface="Proxima Nova Light"/>
              </a:rPr>
              <a:t>beregnes</a:t>
            </a:r>
            <a:r>
              <a:rPr lang="en-US" sz="3000" dirty="0">
                <a:solidFill>
                  <a:srgbClr val="005187"/>
                </a:solidFill>
                <a:latin typeface="Proxima Nova Light"/>
                <a:ea typeface="Proxima Nova Light"/>
                <a:cs typeface="Proxima Nova Light"/>
                <a:sym typeface="Proxima Nova Light"/>
              </a:rPr>
              <a:t> </a:t>
            </a:r>
            <a:r>
              <a:rPr lang="en-US" sz="3000" dirty="0" err="1">
                <a:solidFill>
                  <a:srgbClr val="005187"/>
                </a:solidFill>
                <a:latin typeface="Proxima Nova Light"/>
                <a:ea typeface="Proxima Nova Light"/>
                <a:cs typeface="Proxima Nova Light"/>
                <a:sym typeface="Proxima Nova Light"/>
              </a:rPr>
              <a:t>slik</a:t>
            </a:r>
            <a:r>
              <a:rPr lang="en-US" sz="3000" dirty="0">
                <a:solidFill>
                  <a:srgbClr val="005187"/>
                </a:solidFill>
                <a:latin typeface="Proxima Nova Light"/>
                <a:ea typeface="Proxima Nova Light"/>
                <a:cs typeface="Proxima Nova Light"/>
                <a:sym typeface="Proxima Nova Light"/>
              </a:rPr>
              <a:t>: 1,8% x 12/8 = 2,7%</a:t>
            </a:r>
          </a:p>
          <a:p>
            <a:pPr algn="l">
              <a:lnSpc>
                <a:spcPts val="4200"/>
              </a:lnSpc>
            </a:pPr>
            <a:endParaRPr lang="en-US" sz="3000" dirty="0">
              <a:solidFill>
                <a:srgbClr val="005187"/>
              </a:solidFill>
              <a:latin typeface="Proxima Nova Light"/>
              <a:ea typeface="Proxima Nova Light"/>
              <a:cs typeface="Proxima Nova Light"/>
              <a:sym typeface="Proxima Nova Light"/>
            </a:endParaRPr>
          </a:p>
          <a:p>
            <a:pPr algn="l">
              <a:lnSpc>
                <a:spcPts val="4200"/>
              </a:lnSpc>
            </a:pPr>
            <a:r>
              <a:rPr lang="en-US" sz="3000" dirty="0" err="1">
                <a:solidFill>
                  <a:srgbClr val="005187"/>
                </a:solidFill>
                <a:latin typeface="Proxima Nova Light"/>
                <a:ea typeface="Proxima Nova Light"/>
                <a:cs typeface="Proxima Nova Light"/>
                <a:sym typeface="Proxima Nova Light"/>
              </a:rPr>
              <a:t>Virkningsdatoen</a:t>
            </a:r>
            <a:r>
              <a:rPr lang="en-US" sz="3000" dirty="0">
                <a:solidFill>
                  <a:srgbClr val="005187"/>
                </a:solidFill>
                <a:latin typeface="Proxima Nova Light"/>
                <a:ea typeface="Proxima Nova Light"/>
                <a:cs typeface="Proxima Nova Light"/>
                <a:sym typeface="Proxima Nova Light"/>
              </a:rPr>
              <a:t> </a:t>
            </a:r>
            <a:r>
              <a:rPr lang="en-US" sz="3000" dirty="0" err="1">
                <a:solidFill>
                  <a:srgbClr val="005187"/>
                </a:solidFill>
                <a:latin typeface="Proxima Nova Light"/>
                <a:ea typeface="Proxima Nova Light"/>
                <a:cs typeface="Proxima Nova Light"/>
                <a:sym typeface="Proxima Nova Light"/>
              </a:rPr>
              <a:t>i</a:t>
            </a:r>
            <a:r>
              <a:rPr lang="en-US" sz="3000" dirty="0">
                <a:solidFill>
                  <a:srgbClr val="005187"/>
                </a:solidFill>
                <a:latin typeface="Proxima Nova Light"/>
                <a:ea typeface="Proxima Nova Light"/>
                <a:cs typeface="Proxima Nova Light"/>
                <a:sym typeface="Proxima Nova Light"/>
              </a:rPr>
              <a:t> </a:t>
            </a:r>
            <a:r>
              <a:rPr lang="en-US" sz="3000" dirty="0" err="1">
                <a:solidFill>
                  <a:srgbClr val="005187"/>
                </a:solidFill>
                <a:latin typeface="Proxima Nova Light"/>
                <a:ea typeface="Proxima Nova Light"/>
                <a:cs typeface="Proxima Nova Light"/>
                <a:sym typeface="Proxima Nova Light"/>
              </a:rPr>
              <a:t>ordninære</a:t>
            </a:r>
            <a:r>
              <a:rPr lang="en-US" sz="3000" dirty="0">
                <a:solidFill>
                  <a:srgbClr val="005187"/>
                </a:solidFill>
                <a:latin typeface="Proxima Nova Light"/>
                <a:ea typeface="Proxima Nova Light"/>
                <a:cs typeface="Proxima Nova Light"/>
                <a:sym typeface="Proxima Nova Light"/>
              </a:rPr>
              <a:t> </a:t>
            </a:r>
            <a:r>
              <a:rPr lang="en-US" sz="3000" dirty="0" err="1">
                <a:solidFill>
                  <a:srgbClr val="005187"/>
                </a:solidFill>
                <a:latin typeface="Proxima Nova Light"/>
                <a:ea typeface="Proxima Nova Light"/>
                <a:cs typeface="Proxima Nova Light"/>
                <a:sym typeface="Proxima Nova Light"/>
              </a:rPr>
              <a:t>oppgjør</a:t>
            </a:r>
            <a:r>
              <a:rPr lang="en-US" sz="3000" dirty="0">
                <a:solidFill>
                  <a:srgbClr val="005187"/>
                </a:solidFill>
                <a:latin typeface="Proxima Nova Light"/>
                <a:ea typeface="Proxima Nova Light"/>
                <a:cs typeface="Proxima Nova Light"/>
                <a:sym typeface="Proxima Nova Light"/>
              </a:rPr>
              <a:t> er 1. </a:t>
            </a:r>
            <a:r>
              <a:rPr lang="en-US" sz="3000" dirty="0" err="1">
                <a:solidFill>
                  <a:srgbClr val="005187"/>
                </a:solidFill>
                <a:latin typeface="Proxima Nova Light"/>
                <a:ea typeface="Proxima Nova Light"/>
                <a:cs typeface="Proxima Nova Light"/>
                <a:sym typeface="Proxima Nova Light"/>
              </a:rPr>
              <a:t>mai</a:t>
            </a:r>
            <a:r>
              <a:rPr lang="en-US" sz="3000" dirty="0">
                <a:solidFill>
                  <a:srgbClr val="005187"/>
                </a:solidFill>
                <a:latin typeface="Proxima Nova Light"/>
                <a:ea typeface="Proxima Nova Light"/>
                <a:cs typeface="Proxima Nova Light"/>
                <a:sym typeface="Proxima Nova Light"/>
              </a:rPr>
              <a:t>, </a:t>
            </a:r>
            <a:r>
              <a:rPr lang="en-US" sz="3000" dirty="0" err="1">
                <a:solidFill>
                  <a:srgbClr val="005187"/>
                </a:solidFill>
                <a:latin typeface="Proxima Nova Light"/>
                <a:ea typeface="Proxima Nova Light"/>
                <a:cs typeface="Proxima Nova Light"/>
                <a:sym typeface="Proxima Nova Light"/>
              </a:rPr>
              <a:t>som</a:t>
            </a:r>
            <a:r>
              <a:rPr lang="en-US" sz="3000" dirty="0">
                <a:solidFill>
                  <a:srgbClr val="005187"/>
                </a:solidFill>
                <a:latin typeface="Proxima Nova Light"/>
                <a:ea typeface="Proxima Nova Light"/>
                <a:cs typeface="Proxima Nova Light"/>
                <a:sym typeface="Proxima Nova Light"/>
              </a:rPr>
              <a:t> </a:t>
            </a:r>
            <a:r>
              <a:rPr lang="en-US" sz="3000" dirty="0" err="1">
                <a:solidFill>
                  <a:srgbClr val="005187"/>
                </a:solidFill>
                <a:latin typeface="Proxima Nova Light"/>
                <a:ea typeface="Proxima Nova Light"/>
                <a:cs typeface="Proxima Nova Light"/>
                <a:sym typeface="Proxima Nova Light"/>
              </a:rPr>
              <a:t>betyr</a:t>
            </a:r>
            <a:r>
              <a:rPr lang="en-US" sz="3000" dirty="0">
                <a:solidFill>
                  <a:srgbClr val="005187"/>
                </a:solidFill>
                <a:latin typeface="Proxima Nova Light"/>
                <a:ea typeface="Proxima Nova Light"/>
                <a:cs typeface="Proxima Nova Light"/>
                <a:sym typeface="Proxima Nova Light"/>
              </a:rPr>
              <a:t> at </a:t>
            </a:r>
            <a:r>
              <a:rPr lang="en-US" sz="3000" dirty="0" err="1">
                <a:solidFill>
                  <a:srgbClr val="005187"/>
                </a:solidFill>
                <a:latin typeface="Proxima Nova Light"/>
                <a:ea typeface="Proxima Nova Light"/>
                <a:cs typeface="Proxima Nova Light"/>
                <a:sym typeface="Proxima Nova Light"/>
              </a:rPr>
              <a:t>virkningen</a:t>
            </a:r>
            <a:r>
              <a:rPr lang="en-US" sz="3000" dirty="0">
                <a:solidFill>
                  <a:srgbClr val="005187"/>
                </a:solidFill>
                <a:latin typeface="Proxima Nova Light"/>
                <a:ea typeface="Proxima Nova Light"/>
                <a:cs typeface="Proxima Nova Light"/>
                <a:sym typeface="Proxima Nova Light"/>
              </a:rPr>
              <a:t> av </a:t>
            </a:r>
          </a:p>
          <a:p>
            <a:pPr algn="l">
              <a:lnSpc>
                <a:spcPts val="4200"/>
              </a:lnSpc>
            </a:pPr>
            <a:r>
              <a:rPr lang="en-US" sz="3000" dirty="0" err="1">
                <a:solidFill>
                  <a:srgbClr val="005187"/>
                </a:solidFill>
                <a:latin typeface="Proxima Nova Light"/>
                <a:ea typeface="Proxima Nova Light"/>
                <a:cs typeface="Proxima Nova Light"/>
                <a:sym typeface="Proxima Nova Light"/>
              </a:rPr>
              <a:t>lønnstillegg</a:t>
            </a:r>
            <a:r>
              <a:rPr lang="en-US" sz="3000" dirty="0">
                <a:solidFill>
                  <a:srgbClr val="005187"/>
                </a:solidFill>
                <a:latin typeface="Proxima Nova Light"/>
                <a:ea typeface="Proxima Nova Light"/>
                <a:cs typeface="Proxima Nova Light"/>
                <a:sym typeface="Proxima Nova Light"/>
              </a:rPr>
              <a:t> </a:t>
            </a:r>
            <a:r>
              <a:rPr lang="en-US" sz="3000" dirty="0" err="1">
                <a:solidFill>
                  <a:srgbClr val="005187"/>
                </a:solidFill>
                <a:latin typeface="Proxima Nova Light"/>
                <a:ea typeface="Proxima Nova Light"/>
                <a:cs typeface="Proxima Nova Light"/>
                <a:sym typeface="Proxima Nova Light"/>
              </a:rPr>
              <a:t>gjøres</a:t>
            </a:r>
            <a:r>
              <a:rPr lang="en-US" sz="3000" dirty="0">
                <a:solidFill>
                  <a:srgbClr val="005187"/>
                </a:solidFill>
                <a:latin typeface="Proxima Nova Light"/>
                <a:ea typeface="Proxima Nova Light"/>
                <a:cs typeface="Proxima Nova Light"/>
                <a:sym typeface="Proxima Nova Light"/>
              </a:rPr>
              <a:t> </a:t>
            </a:r>
            <a:r>
              <a:rPr lang="en-US" sz="3000" dirty="0" err="1">
                <a:solidFill>
                  <a:srgbClr val="005187"/>
                </a:solidFill>
                <a:latin typeface="Proxima Nova Light"/>
                <a:ea typeface="Proxima Nova Light"/>
                <a:cs typeface="Proxima Nova Light"/>
                <a:sym typeface="Proxima Nova Light"/>
              </a:rPr>
              <a:t>gjeldende</a:t>
            </a:r>
            <a:r>
              <a:rPr lang="en-US" sz="3000" dirty="0">
                <a:solidFill>
                  <a:srgbClr val="005187"/>
                </a:solidFill>
                <a:latin typeface="Proxima Nova Light"/>
                <a:ea typeface="Proxima Nova Light"/>
                <a:cs typeface="Proxima Nova Light"/>
                <a:sym typeface="Proxima Nova Light"/>
              </a:rPr>
              <a:t> for 8 av </a:t>
            </a:r>
            <a:r>
              <a:rPr lang="en-US" sz="3000" dirty="0" err="1">
                <a:solidFill>
                  <a:srgbClr val="005187"/>
                </a:solidFill>
                <a:latin typeface="Proxima Nova Light"/>
                <a:ea typeface="Proxima Nova Light"/>
                <a:cs typeface="Proxima Nova Light"/>
                <a:sym typeface="Proxima Nova Light"/>
              </a:rPr>
              <a:t>årets</a:t>
            </a:r>
            <a:r>
              <a:rPr lang="en-US" sz="3000" dirty="0">
                <a:solidFill>
                  <a:srgbClr val="005187"/>
                </a:solidFill>
                <a:latin typeface="Proxima Nova Light"/>
                <a:ea typeface="Proxima Nova Light"/>
                <a:cs typeface="Proxima Nova Light"/>
                <a:sym typeface="Proxima Nova Light"/>
              </a:rPr>
              <a:t> 12 </a:t>
            </a:r>
            <a:r>
              <a:rPr lang="en-US" sz="3000" dirty="0" err="1">
                <a:solidFill>
                  <a:srgbClr val="005187"/>
                </a:solidFill>
                <a:latin typeface="Proxima Nova Light"/>
                <a:ea typeface="Proxima Nova Light"/>
                <a:cs typeface="Proxima Nova Light"/>
                <a:sym typeface="Proxima Nova Light"/>
              </a:rPr>
              <a:t>måneder</a:t>
            </a:r>
            <a:r>
              <a:rPr lang="en-US" sz="3000" dirty="0">
                <a:solidFill>
                  <a:srgbClr val="005187"/>
                </a:solidFill>
                <a:latin typeface="Proxima Nova Light"/>
                <a:ea typeface="Proxima Nova Light"/>
                <a:cs typeface="Proxima Nova Light"/>
                <a:sym typeface="Proxima Nova Light"/>
              </a:rPr>
              <a:t>.</a:t>
            </a:r>
          </a:p>
        </p:txBody>
      </p:sp>
      <p:sp>
        <p:nvSpPr>
          <p:cNvPr id="19" name="Freeform 19"/>
          <p:cNvSpPr/>
          <p:nvPr/>
        </p:nvSpPr>
        <p:spPr>
          <a:xfrm>
            <a:off x="13569247" y="8917423"/>
            <a:ext cx="4399198" cy="1011815"/>
          </a:xfrm>
          <a:custGeom>
            <a:avLst/>
            <a:gdLst/>
            <a:ahLst/>
            <a:cxnLst/>
            <a:rect l="l" t="t" r="r" b="b"/>
            <a:pathLst>
              <a:path w="4399198" h="1011815">
                <a:moveTo>
                  <a:pt x="0" y="0"/>
                </a:moveTo>
                <a:lnTo>
                  <a:pt x="4399197" y="0"/>
                </a:lnTo>
                <a:lnTo>
                  <a:pt x="4399197" y="1011815"/>
                </a:lnTo>
                <a:lnTo>
                  <a:pt x="0" y="1011815"/>
                </a:lnTo>
                <a:lnTo>
                  <a:pt x="0" y="0"/>
                </a:lnTo>
                <a:close/>
              </a:path>
            </a:pathLst>
          </a:custGeom>
          <a:blipFill>
            <a:blip r:embed="rId5"/>
            <a:stretch>
              <a:fillRect/>
            </a:stretch>
          </a:blipFill>
        </p:spPr>
        <p:txBody>
          <a:bodyPr/>
          <a:lstStyle/>
          <a:p>
            <a:endParaRPr lang="nb-NO"/>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E70F8322D4C48409A339376DE9AC034" ma:contentTypeVersion="14" ma:contentTypeDescription="Opprett et nytt dokument." ma:contentTypeScope="" ma:versionID="95d65ad1a3c61ad205e56f38b353667e">
  <xsd:schema xmlns:xsd="http://www.w3.org/2001/XMLSchema" xmlns:xs="http://www.w3.org/2001/XMLSchema" xmlns:p="http://schemas.microsoft.com/office/2006/metadata/properties" xmlns:ns2="4aa7e9f7-9c56-4b48-8a99-b6bec11f4b20" xmlns:ns3="20f25a7b-a2a5-42ae-9b92-edfa546686f2" targetNamespace="http://schemas.microsoft.com/office/2006/metadata/properties" ma:root="true" ma:fieldsID="768bdc0d450fd08ccb3741743b1e6a1c" ns2:_="" ns3:_="">
    <xsd:import namespace="4aa7e9f7-9c56-4b48-8a99-b6bec11f4b20"/>
    <xsd:import namespace="20f25a7b-a2a5-42ae-9b92-edfa546686f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OCR"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a7e9f7-9c56-4b48-8a99-b6bec11f4b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emerkelapper" ma:readOnly="false" ma:fieldId="{5cf76f15-5ced-4ddc-b409-7134ff3c332f}" ma:taxonomyMulti="true" ma:sspId="21a4f5f4-d9ec-4adb-abf8-11232479b80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0f25a7b-a2a5-42ae-9b92-edfa546686f2"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14" nillable="true" ma:displayName="Taxonomy Catch All Column" ma:hidden="true" ma:list="{1d39cbc9-8249-419d-96a9-37c815505762}" ma:internalName="TaxCatchAll" ma:showField="CatchAllData" ma:web="20f25a7b-a2a5-42ae-9b92-edfa546686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aa7e9f7-9c56-4b48-8a99-b6bec11f4b20">
      <Terms xmlns="http://schemas.microsoft.com/office/infopath/2007/PartnerControls"/>
    </lcf76f155ced4ddcb4097134ff3c332f>
    <TaxCatchAll xmlns="20f25a7b-a2a5-42ae-9b92-edfa546686f2" xsi:nil="true"/>
  </documentManagement>
</p:properties>
</file>

<file path=customXml/itemProps1.xml><?xml version="1.0" encoding="utf-8"?>
<ds:datastoreItem xmlns:ds="http://schemas.openxmlformats.org/officeDocument/2006/customXml" ds:itemID="{2A0D81C2-6C16-43FD-9D59-EDAA3099EA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a7e9f7-9c56-4b48-8a99-b6bec11f4b20"/>
    <ds:schemaRef ds:uri="20f25a7b-a2a5-42ae-9b92-edfa546686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39DD88-2172-45BD-A232-40608FC18261}">
  <ds:schemaRefs>
    <ds:schemaRef ds:uri="http://schemas.microsoft.com/sharepoint/v3/contenttype/forms"/>
  </ds:schemaRefs>
</ds:datastoreItem>
</file>

<file path=customXml/itemProps3.xml><?xml version="1.0" encoding="utf-8"?>
<ds:datastoreItem xmlns:ds="http://schemas.openxmlformats.org/officeDocument/2006/customXml" ds:itemID="{5BB74A57-F649-4295-AB7B-8B9E8575646C}">
  <ds:schemaRefs>
    <ds:schemaRef ds:uri="http://schemas.microsoft.com/office/2006/metadata/properties"/>
    <ds:schemaRef ds:uri="http://schemas.microsoft.com/office/infopath/2007/PartnerControls"/>
    <ds:schemaRef ds:uri="4aa7e9f7-9c56-4b48-8a99-b6bec11f4b20"/>
    <ds:schemaRef ds:uri="20f25a7b-a2a5-42ae-9b92-edfa546686f2"/>
  </ds:schemaRefs>
</ds:datastoreItem>
</file>

<file path=docProps/app.xml><?xml version="1.0" encoding="utf-8"?>
<Properties xmlns="http://schemas.openxmlformats.org/officeDocument/2006/extended-properties" xmlns:vt="http://schemas.openxmlformats.org/officeDocument/2006/docPropsVTypes">
  <TotalTime>1589</TotalTime>
  <Words>1654</Words>
  <Application>Microsoft Office PowerPoint</Application>
  <PresentationFormat>Egendefinert</PresentationFormat>
  <Paragraphs>164</Paragraphs>
  <Slides>13</Slides>
  <Notes>11</Notes>
  <HiddenSlides>0</HiddenSlides>
  <MMClips>1</MMClips>
  <ScaleCrop>false</ScaleCrop>
  <HeadingPairs>
    <vt:vector size="6" baseType="variant">
      <vt:variant>
        <vt:lpstr>Brukte skrifter</vt:lpstr>
      </vt:variant>
      <vt:variant>
        <vt:i4>11</vt:i4>
      </vt:variant>
      <vt:variant>
        <vt:lpstr>Tema</vt:lpstr>
      </vt:variant>
      <vt:variant>
        <vt:i4>2</vt:i4>
      </vt:variant>
      <vt:variant>
        <vt:lpstr>Lysbildetitler</vt:lpstr>
      </vt:variant>
      <vt:variant>
        <vt:i4>13</vt:i4>
      </vt:variant>
    </vt:vector>
  </HeadingPairs>
  <TitlesOfParts>
    <vt:vector size="26" baseType="lpstr">
      <vt:lpstr>Aptos</vt:lpstr>
      <vt:lpstr>Proxima Nova</vt:lpstr>
      <vt:lpstr>Georgia,Serif</vt:lpstr>
      <vt:lpstr>Proxima Nova Bold</vt:lpstr>
      <vt:lpstr>ProximaNova-Regular</vt:lpstr>
      <vt:lpstr>Open Sans</vt:lpstr>
      <vt:lpstr>Times New Roman</vt:lpstr>
      <vt:lpstr>Proxima Nova Light</vt:lpstr>
      <vt:lpstr>Arial</vt:lpstr>
      <vt:lpstr>Calibri</vt:lpstr>
      <vt:lpstr>Georgia</vt:lpstr>
      <vt:lpstr>Office Theme</vt:lpstr>
      <vt:lpstr>1_Office Theme</vt:lpstr>
      <vt:lpstr>Kjennelsen fra Rikslønnsnemnda Rannveig Sørskaar og Hege Torkildsen Kjørri</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Tusen takk!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Introduksjon fra streikefoilsett</dc:title>
  <dc:creator>Hege Torkildsen Kjørri</dc:creator>
  <cp:lastModifiedBy>Kristine Grubba</cp:lastModifiedBy>
  <cp:revision>96</cp:revision>
  <dcterms:created xsi:type="dcterms:W3CDTF">2006-08-16T00:00:00Z</dcterms:created>
  <dcterms:modified xsi:type="dcterms:W3CDTF">2024-12-05T13:39:06Z</dcterms:modified>
  <dc:identifier>DAGXkmfUuzg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0x010100AE70F8322D4C48409A339376DE9AC034</vt:lpwstr>
  </property>
  <property fmtid="{D5CDD505-2E9C-101B-9397-08002B2CF9AE}" pid="3" name="MediaServiceImageTags">
    <vt:lpwstr/>
  </property>
</Properties>
</file>