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3"/>
  </p:notesMasterIdLst>
  <p:sldIdLst>
    <p:sldId id="1172" r:id="rId4"/>
    <p:sldId id="282" r:id="rId5"/>
    <p:sldId id="283" r:id="rId6"/>
    <p:sldId id="285" r:id="rId7"/>
    <p:sldId id="287" r:id="rId8"/>
    <p:sldId id="284" r:id="rId9"/>
    <p:sldId id="286" r:id="rId10"/>
    <p:sldId id="1180" r:id="rId11"/>
    <p:sldId id="1179" r:id="rId12"/>
  </p:sldIdLst>
  <p:sldSz cx="18288000" cy="10287000"/>
  <p:notesSz cx="6858000" cy="9144000"/>
  <p:embeddedFontLst>
    <p:embeddedFont>
      <p:font typeface="Georgia" panose="02040502050405020303" pitchFamily="18" charset="0"/>
      <p:regular r:id="rId14"/>
      <p:bold r:id="rId15"/>
      <p:italic r:id="rId16"/>
      <p:boldItalic r:id="rId17"/>
    </p:embeddedFont>
    <p:embeddedFont>
      <p:font typeface="Perpetua" panose="02020502060401020303" pitchFamily="18" charset="0"/>
      <p:regular r:id="rId18"/>
      <p:bold r:id="rId19"/>
      <p:italic r:id="rId20"/>
      <p:boldItalic r:id="rId21"/>
    </p:embeddedFont>
    <p:embeddedFont>
      <p:font typeface="Proxima Nova Bold" panose="020B0604020202020204" charset="0"/>
      <p:regular r:id="rId22"/>
    </p:embeddedFont>
    <p:embeddedFont>
      <p:font typeface="Proxima Nova Light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A4DD1-7806-4EC0-9904-F85E665FEE5F}" v="4" dt="2024-10-01T11:01:39.075"/>
    <p1510:client id="{97EC3D22-FE5B-4456-A7CB-811C65992C2D}" v="54" dt="2024-10-01T10:45:55.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555" autoAdjust="0"/>
  </p:normalViewPr>
  <p:slideViewPr>
    <p:cSldViewPr snapToGrid="0">
      <p:cViewPr varScale="1">
        <p:scale>
          <a:sx n="26" d="100"/>
          <a:sy n="26" d="100"/>
        </p:scale>
        <p:origin x="1700" y="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ge Torkildsen Kjørri" userId="bf7f8270-dc88-4588-9186-570f20a0b8bb" providerId="ADAL" clId="{56BA4DD1-7806-4EC0-9904-F85E665FEE5F}"/>
    <pc:docChg chg="undo custSel modSld">
      <pc:chgData name="Hege Torkildsen Kjørri" userId="bf7f8270-dc88-4588-9186-570f20a0b8bb" providerId="ADAL" clId="{56BA4DD1-7806-4EC0-9904-F85E665FEE5F}" dt="2024-10-01T11:02:07.873" v="81" actId="20577"/>
      <pc:docMkLst>
        <pc:docMk/>
      </pc:docMkLst>
      <pc:sldChg chg="modNotesTx">
        <pc:chgData name="Hege Torkildsen Kjørri" userId="bf7f8270-dc88-4588-9186-570f20a0b8bb" providerId="ADAL" clId="{56BA4DD1-7806-4EC0-9904-F85E665FEE5F}" dt="2024-10-01T10:53:44.994" v="0" actId="20577"/>
        <pc:sldMkLst>
          <pc:docMk/>
          <pc:sldMk cId="0" sldId="283"/>
        </pc:sldMkLst>
      </pc:sldChg>
      <pc:sldChg chg="modNotesTx">
        <pc:chgData name="Hege Torkildsen Kjørri" userId="bf7f8270-dc88-4588-9186-570f20a0b8bb" providerId="ADAL" clId="{56BA4DD1-7806-4EC0-9904-F85E665FEE5F}" dt="2024-10-01T10:58:10.680" v="28" actId="20577"/>
        <pc:sldMkLst>
          <pc:docMk/>
          <pc:sldMk cId="0" sldId="284"/>
        </pc:sldMkLst>
      </pc:sldChg>
      <pc:sldChg chg="modNotesTx">
        <pc:chgData name="Hege Torkildsen Kjørri" userId="bf7f8270-dc88-4588-9186-570f20a0b8bb" providerId="ADAL" clId="{56BA4DD1-7806-4EC0-9904-F85E665FEE5F}" dt="2024-10-01T10:53:51.262" v="8" actId="20577"/>
        <pc:sldMkLst>
          <pc:docMk/>
          <pc:sldMk cId="0" sldId="285"/>
        </pc:sldMkLst>
      </pc:sldChg>
      <pc:sldChg chg="modNotesTx">
        <pc:chgData name="Hege Torkildsen Kjørri" userId="bf7f8270-dc88-4588-9186-570f20a0b8bb" providerId="ADAL" clId="{56BA4DD1-7806-4EC0-9904-F85E665FEE5F}" dt="2024-10-01T10:56:57.586" v="16" actId="313"/>
        <pc:sldMkLst>
          <pc:docMk/>
          <pc:sldMk cId="0" sldId="286"/>
        </pc:sldMkLst>
      </pc:sldChg>
      <pc:sldChg chg="modNotesTx">
        <pc:chgData name="Hege Torkildsen Kjørri" userId="bf7f8270-dc88-4588-9186-570f20a0b8bb" providerId="ADAL" clId="{56BA4DD1-7806-4EC0-9904-F85E665FEE5F}" dt="2024-10-01T10:55:26.662" v="13" actId="20577"/>
        <pc:sldMkLst>
          <pc:docMk/>
          <pc:sldMk cId="0" sldId="287"/>
        </pc:sldMkLst>
      </pc:sldChg>
      <pc:sldChg chg="modNotesTx">
        <pc:chgData name="Hege Torkildsen Kjørri" userId="bf7f8270-dc88-4588-9186-570f20a0b8bb" providerId="ADAL" clId="{56BA4DD1-7806-4EC0-9904-F85E665FEE5F}" dt="2024-10-01T11:02:07.873" v="81" actId="20577"/>
        <pc:sldMkLst>
          <pc:docMk/>
          <pc:sldMk cId="404208055" sldId="11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A1C91-4BF5-4E8F-8947-B9F784E73768}" type="datetimeFigureOut">
              <a:rPr lang="nb-NO" smtClean="0"/>
              <a:t>01.10.2024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71746-D908-4F14-9EF2-D04FADE28845}" type="slidenum">
              <a:rPr lang="nb-NO" smtClean="0"/>
              <a:t>‹#›</a:t>
            </a:fld>
            <a:endParaRPr lang="nb-NO"/>
          </a:p>
        </p:txBody>
      </p:sp>
    </p:spTree>
    <p:extLst>
      <p:ext uri="{BB962C8B-B14F-4D97-AF65-F5344CB8AC3E}">
        <p14:creationId xmlns:p14="http://schemas.microsoft.com/office/powerpoint/2010/main" val="206123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kademikerne.no/sporsmal-og-svar-statsoppgjoret-i-rikslonnsnemn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a:highlight>
                <a:srgbClr val="FFFF00"/>
              </a:highlight>
            </a:endParaRPr>
          </a:p>
        </p:txBody>
      </p:sp>
      <p:sp>
        <p:nvSpPr>
          <p:cNvPr id="4" name="Plassholder for lysbildenummer 3"/>
          <p:cNvSpPr>
            <a:spLocks noGrp="1"/>
          </p:cNvSpPr>
          <p:nvPr>
            <p:ph type="sldNum" sz="quarter" idx="5"/>
          </p:nvPr>
        </p:nvSpPr>
        <p:spPr/>
        <p:txBody>
          <a:bodyPr/>
          <a:lstStyle/>
          <a:p>
            <a:fld id="{791C2356-C3B4-4991-B0DC-E1DE450C9C41}" type="slidenum">
              <a:rPr lang="en-US" smtClean="0"/>
              <a:pPr/>
              <a:t>1</a:t>
            </a:fld>
            <a:endParaRPr lang="en-US"/>
          </a:p>
        </p:txBody>
      </p:sp>
    </p:spTree>
    <p:extLst>
      <p:ext uri="{BB962C8B-B14F-4D97-AF65-F5344CB8AC3E}">
        <p14:creationId xmlns:p14="http://schemas.microsoft.com/office/powerpoint/2010/main" val="28781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71746-D908-4F14-9EF2-D04FADE28845}" type="slidenum">
              <a:rPr lang="nb-NO" smtClean="0"/>
              <a:t>3</a:t>
            </a:fld>
            <a:endParaRPr lang="nb-NO"/>
          </a:p>
        </p:txBody>
      </p:sp>
    </p:spTree>
    <p:extLst>
      <p:ext uri="{BB962C8B-B14F-4D97-AF65-F5344CB8AC3E}">
        <p14:creationId xmlns:p14="http://schemas.microsoft.com/office/powerpoint/2010/main" val="155069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6571746-D908-4F14-9EF2-D04FADE28845}" type="slidenum">
              <a:rPr lang="nb-NO" smtClean="0"/>
              <a:t>4</a:t>
            </a:fld>
            <a:endParaRPr lang="nb-NO"/>
          </a:p>
        </p:txBody>
      </p:sp>
    </p:spTree>
    <p:extLst>
      <p:ext uri="{BB962C8B-B14F-4D97-AF65-F5344CB8AC3E}">
        <p14:creationId xmlns:p14="http://schemas.microsoft.com/office/powerpoint/2010/main" val="7752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3632"/>
              </a:lnSpc>
            </a:pPr>
            <a:r>
              <a:rPr lang="en-US" dirty="0"/>
              <a:t>Det </a:t>
            </a:r>
            <a:r>
              <a:rPr lang="en-US" dirty="0" err="1"/>
              <a:t>blir</a:t>
            </a:r>
            <a:r>
              <a:rPr lang="en-US" dirty="0"/>
              <a:t> </a:t>
            </a:r>
            <a:r>
              <a:rPr lang="en-US" dirty="0" err="1"/>
              <a:t>felles</a:t>
            </a:r>
            <a:r>
              <a:rPr lang="en-US" dirty="0"/>
              <a:t> </a:t>
            </a:r>
            <a:r>
              <a:rPr lang="en-US" dirty="0" err="1"/>
              <a:t>hovedforhandlinger</a:t>
            </a:r>
            <a:r>
              <a:rPr lang="en-US" dirty="0"/>
              <a:t> med Unio, men separate </a:t>
            </a:r>
            <a:r>
              <a:rPr lang="en-US" dirty="0" err="1"/>
              <a:t>nemdsmøter</a:t>
            </a:r>
            <a:r>
              <a:rPr lang="en-US" dirty="0"/>
              <a:t> og </a:t>
            </a:r>
            <a:r>
              <a:rPr lang="en-US" dirty="0" err="1"/>
              <a:t>kjennelser</a:t>
            </a:r>
            <a:r>
              <a:rPr lang="en-US" dirty="0"/>
              <a:t>. </a:t>
            </a:r>
          </a:p>
          <a:p>
            <a:pPr>
              <a:lnSpc>
                <a:spcPts val="3632"/>
              </a:lnSpc>
            </a:pPr>
            <a:endParaRPr lang="en-US" dirty="0"/>
          </a:p>
          <a:p>
            <a:pPr>
              <a:lnSpc>
                <a:spcPts val="3632"/>
              </a:lnSpc>
            </a:pPr>
            <a:r>
              <a:rPr lang="en-US" dirty="0"/>
              <a:t>LO Stats </a:t>
            </a:r>
            <a:r>
              <a:rPr lang="en-US" dirty="0" err="1"/>
              <a:t>sak</a:t>
            </a:r>
            <a:r>
              <a:rPr lang="en-US" dirty="0"/>
              <a:t> </a:t>
            </a:r>
            <a:r>
              <a:rPr lang="en-US" dirty="0" err="1"/>
              <a:t>behandles</a:t>
            </a:r>
            <a:r>
              <a:rPr lang="en-US" dirty="0"/>
              <a:t> 15. November. </a:t>
            </a:r>
            <a:r>
              <a:rPr lang="en-US" dirty="0" err="1"/>
              <a:t>Kjennelsen</a:t>
            </a:r>
            <a:r>
              <a:rPr lang="en-US" dirty="0"/>
              <a:t> </a:t>
            </a:r>
            <a:r>
              <a:rPr lang="en-US" dirty="0" err="1"/>
              <a:t>vil</a:t>
            </a:r>
            <a:r>
              <a:rPr lang="en-US" dirty="0"/>
              <a:t> </a:t>
            </a:r>
            <a:r>
              <a:rPr lang="en-US" dirty="0" err="1"/>
              <a:t>ikke</a:t>
            </a:r>
            <a:r>
              <a:rPr lang="en-US" dirty="0"/>
              <a:t> </a:t>
            </a:r>
            <a:r>
              <a:rPr lang="en-US" dirty="0" err="1"/>
              <a:t>komme</a:t>
            </a:r>
            <a:r>
              <a:rPr lang="en-US" dirty="0"/>
              <a:t> </a:t>
            </a:r>
            <a:r>
              <a:rPr lang="en-US" dirty="0" err="1"/>
              <a:t>før</a:t>
            </a:r>
            <a:r>
              <a:rPr lang="en-US" dirty="0"/>
              <a:t> </a:t>
            </a:r>
            <a:r>
              <a:rPr lang="en-US" dirty="0" err="1"/>
              <a:t>etter</a:t>
            </a:r>
            <a:r>
              <a:rPr lang="en-US" dirty="0"/>
              <a:t> alle er </a:t>
            </a:r>
            <a:r>
              <a:rPr lang="en-US" dirty="0" err="1"/>
              <a:t>ferdige</a:t>
            </a:r>
            <a:r>
              <a:rPr lang="en-US" dirty="0"/>
              <a:t> I </a:t>
            </a:r>
            <a:r>
              <a:rPr lang="en-US" dirty="0" err="1"/>
              <a:t>Rikslønnsnemnda</a:t>
            </a:r>
            <a:r>
              <a:rPr lang="en-US" dirty="0"/>
              <a:t>.</a:t>
            </a:r>
            <a:endParaRPr lang="nb-NO" dirty="0"/>
          </a:p>
          <a:p>
            <a:endParaRPr lang="nb-NO" dirty="0"/>
          </a:p>
          <a:p>
            <a:r>
              <a:rPr lang="nb-NO" dirty="0"/>
              <a:t>Prosessfullmektig Akademikerne – Tore Lerheim</a:t>
            </a:r>
          </a:p>
          <a:p>
            <a:r>
              <a:rPr lang="nb-NO" dirty="0"/>
              <a:t>Prosessfullmektig LO – Kristoffer Hansteen</a:t>
            </a:r>
          </a:p>
          <a:p>
            <a:endParaRPr lang="nb-NO" dirty="0"/>
          </a:p>
          <a:p>
            <a:r>
              <a:rPr lang="nb-NO" b="1" dirty="0"/>
              <a:t>Rikslønnsnemda – </a:t>
            </a:r>
            <a:r>
              <a:rPr lang="nb-NO" b="0" dirty="0"/>
              <a:t>Opprinnelig opprettet for frivillig lønnsnemd, men mest tvungen lønnsnemd i praksis.</a:t>
            </a:r>
          </a:p>
          <a:p>
            <a:r>
              <a:rPr lang="nb-NO" b="0" dirty="0"/>
              <a:t>Består av 3 nøytrale parter </a:t>
            </a:r>
            <a:endParaRPr lang="nb-NO" dirty="0"/>
          </a:p>
          <a:p>
            <a:r>
              <a:rPr lang="nb-NO" dirty="0"/>
              <a:t> - leder i Buskerud tingrett, sorenskriver, Liv</a:t>
            </a:r>
            <a:r>
              <a:rPr lang="nb-NO" b="0" dirty="0"/>
              <a:t> Synnøve </a:t>
            </a:r>
            <a:r>
              <a:rPr lang="nb-NO" b="0" dirty="0" err="1"/>
              <a:t>Taraldrud</a:t>
            </a:r>
            <a:r>
              <a:rPr lang="nb-NO" b="0" dirty="0"/>
              <a:t>, </a:t>
            </a:r>
            <a:endParaRPr lang="nb-NO" dirty="0"/>
          </a:p>
          <a:p>
            <a:r>
              <a:rPr lang="nb-NO" dirty="0"/>
              <a:t> - </a:t>
            </a:r>
            <a:r>
              <a:rPr lang="nb-NO" b="0" dirty="0"/>
              <a:t>Seniorforsker/økonom UiO Erling Bart og </a:t>
            </a:r>
            <a:endParaRPr lang="nb-NO" dirty="0"/>
          </a:p>
          <a:p>
            <a:r>
              <a:rPr lang="nb-NO" dirty="0"/>
              <a:t> - </a:t>
            </a:r>
            <a:r>
              <a:rPr lang="nb-NO" b="0" dirty="0"/>
              <a:t>Professor juridisk fakultet UiB Bjørnar </a:t>
            </a:r>
            <a:r>
              <a:rPr lang="nb-NO" b="0" dirty="0" err="1"/>
              <a:t>Børvik</a:t>
            </a:r>
            <a:r>
              <a:rPr lang="nb-NO" b="0" dirty="0"/>
              <a:t>.</a:t>
            </a:r>
            <a:endParaRPr lang="nb-NO" dirty="0"/>
          </a:p>
          <a:p>
            <a:endParaRPr lang="nb-NO" dirty="0"/>
          </a:p>
          <a:p>
            <a:r>
              <a:rPr lang="nb-NO" b="0" dirty="0"/>
              <a:t>Pluss 2 personer oppnevnt for perioden </a:t>
            </a:r>
            <a:r>
              <a:rPr lang="nb-NO" dirty="0"/>
              <a:t>3</a:t>
            </a:r>
            <a:r>
              <a:rPr lang="nb-NO" b="0" dirty="0"/>
              <a:t> år – som har talerett, men ikke stemmerett </a:t>
            </a:r>
            <a:endParaRPr lang="nb-NO" dirty="0"/>
          </a:p>
          <a:p>
            <a:r>
              <a:rPr lang="nb-NO" b="0" dirty="0"/>
              <a:t>– Lo leder stat Egil Andre Ås </a:t>
            </a:r>
            <a:r>
              <a:rPr lang="nb-NO" b="0" dirty="0" err="1"/>
              <a:t>pga</a:t>
            </a:r>
            <a:r>
              <a:rPr lang="nb-NO" b="0" dirty="0"/>
              <a:t> største Hovedsammenslutning da perioden startet – neste periode blir det Akademikerne </a:t>
            </a:r>
            <a:endParaRPr lang="nb-NO" dirty="0"/>
          </a:p>
          <a:p>
            <a:r>
              <a:rPr lang="nb-NO" b="0" dirty="0"/>
              <a:t>– og</a:t>
            </a:r>
            <a:r>
              <a:rPr lang="nb-NO" dirty="0"/>
              <a:t>  Statens Personaldirektør, Gisle Norheim</a:t>
            </a:r>
          </a:p>
          <a:p>
            <a:r>
              <a:rPr lang="nb-NO" dirty="0"/>
              <a:t> </a:t>
            </a:r>
          </a:p>
          <a:p>
            <a:endParaRPr lang="nb-NO" dirty="0"/>
          </a:p>
          <a:p>
            <a:r>
              <a:rPr lang="nb-NO" b="0" dirty="0"/>
              <a:t>Oppnevnt en partsrepresentant hver – Kari Tønnesen Norli Akademikerne leder AKA-S og </a:t>
            </a:r>
            <a:r>
              <a:rPr lang="nb-NO" dirty="0"/>
              <a:t>fagdirektør Ragnar Ihle Bøhn, DFD for staten</a:t>
            </a:r>
            <a:endParaRPr lang="nb-NO" b="0" dirty="0"/>
          </a:p>
          <a:p>
            <a:endParaRPr lang="nb-NO" dirty="0"/>
          </a:p>
          <a:p>
            <a:r>
              <a:rPr lang="nb-NO" dirty="0"/>
              <a:t>Kjennelse etter ca. én uke vanlig – men vi vet ikke.</a:t>
            </a:r>
          </a:p>
          <a:p>
            <a:endParaRPr lang="nb-NO" dirty="0"/>
          </a:p>
          <a:p>
            <a:endParaRPr lang="nb-NO" dirty="0"/>
          </a:p>
        </p:txBody>
      </p:sp>
      <p:sp>
        <p:nvSpPr>
          <p:cNvPr id="4" name="Plassholder for lysbildenummer 3"/>
          <p:cNvSpPr>
            <a:spLocks noGrp="1"/>
          </p:cNvSpPr>
          <p:nvPr>
            <p:ph type="sldNum" sz="quarter" idx="5"/>
          </p:nvPr>
        </p:nvSpPr>
        <p:spPr/>
        <p:txBody>
          <a:bodyPr/>
          <a:lstStyle/>
          <a:p>
            <a:fld id="{D6571746-D908-4F14-9EF2-D04FADE28845}" type="slidenum">
              <a:rPr lang="nb-NO" smtClean="0"/>
              <a:t>5</a:t>
            </a:fld>
            <a:endParaRPr lang="nb-NO"/>
          </a:p>
        </p:txBody>
      </p:sp>
    </p:spTree>
    <p:extLst>
      <p:ext uri="{BB962C8B-B14F-4D97-AF65-F5344CB8AC3E}">
        <p14:creationId xmlns:p14="http://schemas.microsoft.com/office/powerpoint/2010/main" val="77453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Mulig mellomløsning – Ikke endring av teksten i HA, for eksempel krav til minstelønn, lønnsstiger, men må akseptere en sentral avsetning?</a:t>
            </a:r>
          </a:p>
          <a:p>
            <a:endParaRPr lang="nb-NO" dirty="0"/>
          </a:p>
          <a:p>
            <a:r>
              <a:rPr lang="nb-NO" dirty="0"/>
              <a:t>Virkningstidspunktet? – søndag 2. juni – da streiken ble avblåst og Akademikerne tatt i tvungen lønnsnemd, eller mandag 3. juni – første virkedag etter avblåst streik?</a:t>
            </a:r>
          </a:p>
          <a:p>
            <a:r>
              <a:rPr lang="nb-NO" dirty="0"/>
              <a:t>Finnes også eksempler for at 1. mai likevel kan legges til grunn som virkningstidspunkt. </a:t>
            </a:r>
          </a:p>
          <a:p>
            <a:endParaRPr lang="nb-NO" dirty="0"/>
          </a:p>
          <a:p>
            <a:r>
              <a:rPr lang="nb-NO" dirty="0"/>
              <a:t>Vil bli et mareritt for </a:t>
            </a:r>
            <a:r>
              <a:rPr lang="nb-NO"/>
              <a:t>staten og arbeidsgiver </a:t>
            </a:r>
            <a:r>
              <a:rPr lang="nb-NO" dirty="0"/>
              <a:t>med mange ulike virkningstidspunkter for de ulike hovedsammenslutningene.</a:t>
            </a:r>
          </a:p>
          <a:p>
            <a:endParaRPr lang="nb-NO" dirty="0"/>
          </a:p>
        </p:txBody>
      </p:sp>
      <p:sp>
        <p:nvSpPr>
          <p:cNvPr id="4" name="Plassholder for lysbildenummer 3"/>
          <p:cNvSpPr>
            <a:spLocks noGrp="1"/>
          </p:cNvSpPr>
          <p:nvPr>
            <p:ph type="sldNum" sz="quarter" idx="5"/>
          </p:nvPr>
        </p:nvSpPr>
        <p:spPr/>
        <p:txBody>
          <a:bodyPr/>
          <a:lstStyle/>
          <a:p>
            <a:fld id="{D6571746-D908-4F14-9EF2-D04FADE28845}" type="slidenum">
              <a:rPr lang="nb-NO" smtClean="0"/>
              <a:t>6</a:t>
            </a:fld>
            <a:endParaRPr lang="nb-NO"/>
          </a:p>
        </p:txBody>
      </p:sp>
    </p:spTree>
    <p:extLst>
      <p:ext uri="{BB962C8B-B14F-4D97-AF65-F5344CB8AC3E}">
        <p14:creationId xmlns:p14="http://schemas.microsoft.com/office/powerpoint/2010/main" val="266813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Som </a:t>
            </a:r>
            <a:r>
              <a:rPr lang="en-US" dirty="0" err="1"/>
              <a:t>påpekt</a:t>
            </a:r>
            <a:r>
              <a:rPr lang="en-US" dirty="0"/>
              <a:t> </a:t>
            </a:r>
            <a:r>
              <a:rPr lang="en-US" dirty="0" err="1"/>
              <a:t>i</a:t>
            </a:r>
            <a:r>
              <a:rPr lang="en-US" dirty="0"/>
              <a:t> PM-2024-3, og sist I PM 2024/8, er det </a:t>
            </a:r>
            <a:r>
              <a:rPr lang="en-US" dirty="0" err="1"/>
              <a:t>fortsatt</a:t>
            </a:r>
            <a:r>
              <a:rPr lang="en-US" dirty="0"/>
              <a:t> </a:t>
            </a:r>
            <a:r>
              <a:rPr lang="en-US" dirty="0" err="1"/>
              <a:t>flere</a:t>
            </a:r>
            <a:r>
              <a:rPr lang="en-US" dirty="0"/>
              <a:t> </a:t>
            </a:r>
            <a:r>
              <a:rPr lang="en-US" dirty="0" err="1"/>
              <a:t>uavklarte</a:t>
            </a:r>
            <a:r>
              <a:rPr lang="en-US" dirty="0"/>
              <a:t> </a:t>
            </a:r>
            <a:r>
              <a:rPr lang="en-US" dirty="0" err="1"/>
              <a:t>spørsmål</a:t>
            </a:r>
            <a:r>
              <a:rPr lang="en-US" dirty="0"/>
              <a:t> </a:t>
            </a:r>
            <a:r>
              <a:rPr lang="en-US" dirty="0" err="1"/>
              <a:t>som</a:t>
            </a:r>
            <a:r>
              <a:rPr lang="en-US" dirty="0"/>
              <a:t> </a:t>
            </a:r>
            <a:r>
              <a:rPr lang="en-US" dirty="0" err="1"/>
              <a:t>gjør</a:t>
            </a:r>
            <a:r>
              <a:rPr lang="en-US" dirty="0"/>
              <a:t> at </a:t>
            </a:r>
            <a:r>
              <a:rPr lang="en-US" dirty="0" err="1"/>
              <a:t>både</a:t>
            </a:r>
            <a:r>
              <a:rPr lang="en-US" dirty="0"/>
              <a:t> </a:t>
            </a:r>
            <a:r>
              <a:rPr lang="en-US" dirty="0" err="1"/>
              <a:t>utbetaling</a:t>
            </a:r>
            <a:r>
              <a:rPr lang="en-US" dirty="0"/>
              <a:t> av </a:t>
            </a:r>
            <a:r>
              <a:rPr lang="en-US" dirty="0" err="1"/>
              <a:t>sentrale</a:t>
            </a:r>
            <a:r>
              <a:rPr lang="en-US" dirty="0"/>
              <a:t> </a:t>
            </a:r>
            <a:r>
              <a:rPr lang="en-US" dirty="0" err="1"/>
              <a:t>tillegg</a:t>
            </a:r>
            <a:r>
              <a:rPr lang="en-US" dirty="0"/>
              <a:t> og </a:t>
            </a:r>
            <a:r>
              <a:rPr lang="en-US" dirty="0" err="1"/>
              <a:t>forberedelser</a:t>
            </a:r>
            <a:r>
              <a:rPr lang="en-US" dirty="0"/>
              <a:t> </a:t>
            </a:r>
            <a:r>
              <a:rPr lang="en-US" dirty="0" err="1"/>
              <a:t>til</a:t>
            </a:r>
            <a:r>
              <a:rPr lang="en-US" dirty="0"/>
              <a:t> og </a:t>
            </a:r>
            <a:r>
              <a:rPr lang="en-US" dirty="0" err="1"/>
              <a:t>gjennomføring</a:t>
            </a:r>
            <a:r>
              <a:rPr lang="en-US" dirty="0"/>
              <a:t> av </a:t>
            </a:r>
            <a:r>
              <a:rPr lang="en-US" dirty="0" err="1"/>
              <a:t>lokale</a:t>
            </a:r>
            <a:r>
              <a:rPr lang="en-US" dirty="0"/>
              <a:t> </a:t>
            </a:r>
            <a:r>
              <a:rPr lang="en-US" dirty="0" err="1"/>
              <a:t>forhandlinger</a:t>
            </a:r>
            <a:r>
              <a:rPr lang="en-US" dirty="0"/>
              <a:t> </a:t>
            </a:r>
            <a:r>
              <a:rPr lang="en-US" dirty="0" err="1"/>
              <a:t>etter</a:t>
            </a:r>
            <a:r>
              <a:rPr lang="en-US" dirty="0"/>
              <a:t> HTA </a:t>
            </a:r>
            <a:r>
              <a:rPr lang="en-US" dirty="0" err="1"/>
              <a:t>punkt</a:t>
            </a:r>
            <a:r>
              <a:rPr lang="en-US" dirty="0"/>
              <a:t> 2.5.1 </a:t>
            </a:r>
            <a:r>
              <a:rPr lang="en-US" dirty="0" err="1"/>
              <a:t>må</a:t>
            </a:r>
            <a:r>
              <a:rPr lang="en-US" dirty="0"/>
              <a:t> </a:t>
            </a:r>
            <a:r>
              <a:rPr lang="en-US" dirty="0" err="1"/>
              <a:t>utsettes</a:t>
            </a:r>
            <a:r>
              <a:rPr lang="en-US" dirty="0"/>
              <a:t>. </a:t>
            </a:r>
            <a:r>
              <a:rPr lang="nb-NO" dirty="0"/>
              <a:t>Til tross for at </a:t>
            </a:r>
            <a:r>
              <a:rPr lang="nb-NO" dirty="0" err="1"/>
              <a:t>hovedtariffoppgjøret</a:t>
            </a:r>
            <a:r>
              <a:rPr lang="nb-NO" dirty="0"/>
              <a:t> 2024 ikke er i havn er det viktig at vi forbereder det vi kan for at ting skal gå så smertefritt som mulig etter Rikslønnsnemdas kjennelse. Vi vet det skal gjennomføres lokale forhandlinger og vi vet det skal beregnes lønnsvekst og glidning. </a:t>
            </a:r>
            <a:endParaRPr lang="en-US" dirty="0"/>
          </a:p>
          <a:p>
            <a:endParaRPr lang="nb-NO" dirty="0"/>
          </a:p>
          <a:p>
            <a:pPr marL="342900" indent="-342900">
              <a:lnSpc>
                <a:spcPts val="3482"/>
              </a:lnSpc>
              <a:buFont typeface="Arial"/>
              <a:buChar char="•"/>
            </a:pPr>
            <a:r>
              <a:rPr lang="nb-NO" dirty="0"/>
              <a:t> </a:t>
            </a:r>
            <a:r>
              <a:rPr lang="en-US" dirty="0" err="1"/>
              <a:t>diskuter</a:t>
            </a:r>
            <a:r>
              <a:rPr lang="en-US" dirty="0"/>
              <a:t> med </a:t>
            </a:r>
            <a:r>
              <a:rPr lang="en-US" dirty="0" err="1"/>
              <a:t>øvrige</a:t>
            </a:r>
            <a:r>
              <a:rPr lang="en-US" dirty="0"/>
              <a:t> </a:t>
            </a:r>
            <a:r>
              <a:rPr lang="en-US" dirty="0" err="1"/>
              <a:t>foreninger</a:t>
            </a:r>
            <a:r>
              <a:rPr lang="en-US" dirty="0"/>
              <a:t>, </a:t>
            </a:r>
            <a:r>
              <a:rPr lang="en-US" dirty="0" err="1"/>
              <a:t>prioriteringer</a:t>
            </a:r>
            <a:r>
              <a:rPr lang="en-US" dirty="0"/>
              <a:t>, </a:t>
            </a:r>
            <a:r>
              <a:rPr lang="en-US" dirty="0" err="1"/>
              <a:t>lønnssamtaler</a:t>
            </a:r>
            <a:r>
              <a:rPr lang="en-US" dirty="0"/>
              <a:t>, et </a:t>
            </a:r>
            <a:r>
              <a:rPr lang="en-US" dirty="0" err="1"/>
              <a:t>forberedende</a:t>
            </a:r>
            <a:r>
              <a:rPr lang="en-US" dirty="0"/>
              <a:t> </a:t>
            </a:r>
            <a:r>
              <a:rPr lang="en-US" dirty="0" err="1"/>
              <a:t>møte</a:t>
            </a:r>
            <a:r>
              <a:rPr lang="en-US" dirty="0"/>
              <a:t> “light” med </a:t>
            </a:r>
            <a:r>
              <a:rPr lang="en-US" dirty="0" err="1"/>
              <a:t>arbeidsgiver</a:t>
            </a:r>
            <a:r>
              <a:rPr lang="en-US" dirty="0"/>
              <a:t> – se </a:t>
            </a:r>
            <a:r>
              <a:rPr lang="en-US" dirty="0" err="1"/>
              <a:t>på</a:t>
            </a:r>
            <a:r>
              <a:rPr lang="en-US" dirty="0"/>
              <a:t> </a:t>
            </a:r>
            <a:r>
              <a:rPr lang="en-US" dirty="0" err="1"/>
              <a:t>kalenderen</a:t>
            </a:r>
            <a:r>
              <a:rPr lang="en-US" dirty="0"/>
              <a:t>, sett av </a:t>
            </a:r>
            <a:r>
              <a:rPr lang="en-US" dirty="0" err="1"/>
              <a:t>tid</a:t>
            </a:r>
            <a:r>
              <a:rPr lang="en-US" dirty="0"/>
              <a:t> med </a:t>
            </a:r>
            <a:r>
              <a:rPr lang="en-US" dirty="0" err="1"/>
              <a:t>arbeidsgiver</a:t>
            </a:r>
            <a:r>
              <a:rPr lang="en-US" dirty="0"/>
              <a:t>, er det </a:t>
            </a:r>
            <a:r>
              <a:rPr lang="en-US" dirty="0" err="1"/>
              <a:t>noe</a:t>
            </a:r>
            <a:r>
              <a:rPr lang="en-US" dirty="0"/>
              <a:t> </a:t>
            </a:r>
            <a:r>
              <a:rPr lang="en-US" dirty="0" err="1"/>
              <a:t>dere</a:t>
            </a:r>
            <a:r>
              <a:rPr lang="en-US" dirty="0"/>
              <a:t> </a:t>
            </a:r>
            <a:r>
              <a:rPr lang="en-US" dirty="0" err="1"/>
              <a:t>kan</a:t>
            </a:r>
            <a:r>
              <a:rPr lang="en-US" dirty="0"/>
              <a:t> </a:t>
            </a:r>
            <a:r>
              <a:rPr lang="en-US" dirty="0" err="1"/>
              <a:t>bli</a:t>
            </a:r>
            <a:r>
              <a:rPr lang="en-US" dirty="0"/>
              <a:t> </a:t>
            </a:r>
            <a:r>
              <a:rPr lang="en-US" dirty="0" err="1"/>
              <a:t>enige</a:t>
            </a:r>
            <a:r>
              <a:rPr lang="en-US" dirty="0"/>
              <a:t> om </a:t>
            </a:r>
            <a:r>
              <a:rPr lang="en-US" dirty="0" err="1"/>
              <a:t>allerede</a:t>
            </a:r>
            <a:r>
              <a:rPr lang="en-US" dirty="0"/>
              <a:t> </a:t>
            </a:r>
            <a:r>
              <a:rPr lang="en-US" dirty="0" err="1"/>
              <a:t>nå</a:t>
            </a:r>
            <a:r>
              <a:rPr lang="en-US" dirty="0"/>
              <a:t>?</a:t>
            </a:r>
          </a:p>
          <a:p>
            <a:pPr marL="342900" indent="-342900">
              <a:lnSpc>
                <a:spcPts val="3482"/>
              </a:lnSpc>
              <a:buFont typeface="Arial"/>
              <a:buChar char="•"/>
            </a:pPr>
            <a:r>
              <a:rPr lang="en-US" dirty="0" err="1"/>
              <a:t>få</a:t>
            </a:r>
            <a:r>
              <a:rPr lang="en-US" dirty="0"/>
              <a:t> </a:t>
            </a:r>
            <a:r>
              <a:rPr lang="en-US" dirty="0" err="1"/>
              <a:t>tallgrunnlag</a:t>
            </a:r>
            <a:r>
              <a:rPr lang="en-US" dirty="0"/>
              <a:t>, </a:t>
            </a:r>
            <a:r>
              <a:rPr lang="en-US" dirty="0" err="1"/>
              <a:t>statistikker</a:t>
            </a:r>
            <a:r>
              <a:rPr lang="en-US" dirty="0"/>
              <a:t> etc. </a:t>
            </a:r>
            <a:r>
              <a:rPr lang="en-US" dirty="0" err="1"/>
              <a:t>fra</a:t>
            </a:r>
            <a:r>
              <a:rPr lang="en-US" dirty="0"/>
              <a:t> </a:t>
            </a:r>
            <a:r>
              <a:rPr lang="en-US" dirty="0" err="1"/>
              <a:t>arbeidsgiver</a:t>
            </a:r>
            <a:endParaRPr lang="en-US" dirty="0"/>
          </a:p>
          <a:p>
            <a:pPr>
              <a:lnSpc>
                <a:spcPts val="3482"/>
              </a:lnSpc>
            </a:pPr>
            <a:endParaRPr lang="en-US" dirty="0"/>
          </a:p>
          <a:p>
            <a:r>
              <a:rPr lang="en-US" dirty="0" err="1"/>
              <a:t>Håper</a:t>
            </a:r>
            <a:r>
              <a:rPr lang="en-US" dirty="0"/>
              <a:t> at </a:t>
            </a:r>
            <a:r>
              <a:rPr lang="en-US" dirty="0" err="1"/>
              <a:t>tidsnøden</a:t>
            </a:r>
            <a:r>
              <a:rPr lang="en-US" dirty="0"/>
              <a:t> </a:t>
            </a:r>
            <a:r>
              <a:rPr lang="en-US" dirty="0" err="1"/>
              <a:t>ikke</a:t>
            </a:r>
            <a:r>
              <a:rPr lang="en-US" dirty="0"/>
              <a:t> </a:t>
            </a:r>
            <a:r>
              <a:rPr lang="en-US" dirty="0" err="1"/>
              <a:t>resulterer</a:t>
            </a:r>
            <a:r>
              <a:rPr lang="en-US" dirty="0"/>
              <a:t> </a:t>
            </a:r>
            <a:r>
              <a:rPr lang="en-US" dirty="0" err="1"/>
              <a:t>i</a:t>
            </a:r>
            <a:r>
              <a:rPr lang="en-US" dirty="0"/>
              <a:t> at alt </a:t>
            </a:r>
            <a:r>
              <a:rPr lang="en-US" dirty="0" err="1"/>
              <a:t>fordeles</a:t>
            </a:r>
            <a:r>
              <a:rPr lang="en-US" dirty="0"/>
              <a:t> </a:t>
            </a:r>
            <a:r>
              <a:rPr lang="en-US" dirty="0" err="1"/>
              <a:t>flatt</a:t>
            </a:r>
            <a:r>
              <a:rPr lang="en-US" dirty="0"/>
              <a:t> – </a:t>
            </a:r>
            <a:r>
              <a:rPr lang="en-US" dirty="0" err="1"/>
              <a:t>dette</a:t>
            </a:r>
            <a:r>
              <a:rPr lang="en-US" dirty="0"/>
              <a:t> </a:t>
            </a:r>
            <a:r>
              <a:rPr lang="en-US" dirty="0" err="1"/>
              <a:t>må</a:t>
            </a:r>
            <a:r>
              <a:rPr lang="en-US" dirty="0"/>
              <a:t> vi </a:t>
            </a:r>
            <a:r>
              <a:rPr lang="en-US" dirty="0" err="1"/>
              <a:t>stå</a:t>
            </a:r>
            <a:r>
              <a:rPr lang="en-US" dirty="0"/>
              <a:t> </a:t>
            </a:r>
            <a:r>
              <a:rPr lang="en-US" dirty="0" err="1"/>
              <a:t>i</a:t>
            </a:r>
            <a:r>
              <a:rPr lang="en-US" dirty="0"/>
              <a:t> </a:t>
            </a:r>
            <a:r>
              <a:rPr lang="en-US" dirty="0" err="1"/>
              <a:t>løpet</a:t>
            </a:r>
            <a:r>
              <a:rPr lang="en-US" dirty="0"/>
              <a:t> </a:t>
            </a:r>
            <a:r>
              <a:rPr lang="en-US" dirty="0" err="1"/>
              <a:t>ut</a:t>
            </a:r>
            <a:r>
              <a:rPr lang="en-US" dirty="0"/>
              <a:t>!</a:t>
            </a:r>
            <a:endParaRPr lang="nb-NO" dirty="0"/>
          </a:p>
          <a:p>
            <a:endParaRPr lang="nb-NO" dirty="0"/>
          </a:p>
          <a:p>
            <a:endParaRPr lang="nb-NO" dirty="0"/>
          </a:p>
          <a:p>
            <a:r>
              <a:rPr lang="nb-NO" dirty="0"/>
              <a:t>Hvis forhandlingene lander etter nyttår, kan det ha innvirkning på skatteregler. Det får vi nok ikke gjort noe med.</a:t>
            </a:r>
          </a:p>
          <a:p>
            <a:endParaRPr lang="nb-NO" dirty="0"/>
          </a:p>
          <a:p>
            <a:r>
              <a:rPr lang="nb-NO" dirty="0"/>
              <a:t>Kan bli problemer for de som går på stønader i ulik grad dersom oppgjøret for 2024 ikke kommer før i 2025. AKA-S er i dialog med DFD om dette temaet, og vil ha møter med departementet i oktober for avklaring.</a:t>
            </a:r>
          </a:p>
          <a:p>
            <a:endParaRPr lang="nb-NO" dirty="0"/>
          </a:p>
        </p:txBody>
      </p:sp>
      <p:sp>
        <p:nvSpPr>
          <p:cNvPr id="4" name="Plassholder for lysbildenummer 3"/>
          <p:cNvSpPr>
            <a:spLocks noGrp="1"/>
          </p:cNvSpPr>
          <p:nvPr>
            <p:ph type="sldNum" sz="quarter" idx="5"/>
          </p:nvPr>
        </p:nvSpPr>
        <p:spPr/>
        <p:txBody>
          <a:bodyPr/>
          <a:lstStyle/>
          <a:p>
            <a:fld id="{D6571746-D908-4F14-9EF2-D04FADE28845}" type="slidenum">
              <a:rPr lang="nb-NO" smtClean="0"/>
              <a:t>7</a:t>
            </a:fld>
            <a:endParaRPr lang="nb-NO"/>
          </a:p>
        </p:txBody>
      </p:sp>
    </p:spTree>
    <p:extLst>
      <p:ext uri="{BB962C8B-B14F-4D97-AF65-F5344CB8AC3E}">
        <p14:creationId xmlns:p14="http://schemas.microsoft.com/office/powerpoint/2010/main" val="300361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hlinkClick r:id="rId3"/>
            </a:endParaRPr>
          </a:p>
          <a:p>
            <a:endParaRPr lang="nb-NO" dirty="0">
              <a:hlinkClick r:id="rId3"/>
            </a:endParaRPr>
          </a:p>
          <a:p>
            <a:r>
              <a:rPr lang="nb-NO" dirty="0">
                <a:hlinkClick r:id="rId3"/>
              </a:rPr>
              <a:t>Spørsmål og svar: Statsoppgjøret i Rikslønnsnemnda | Akademikerne</a:t>
            </a:r>
            <a:endParaRPr lang="nb-NO" dirty="0"/>
          </a:p>
          <a:p>
            <a:endParaRPr lang="nb-NO" dirty="0"/>
          </a:p>
          <a:p>
            <a:r>
              <a:rPr lang="nb-NO" dirty="0"/>
              <a:t>På </a:t>
            </a:r>
            <a:r>
              <a:rPr lang="nb-NO"/>
              <a:t>Juristforbundet.no</a:t>
            </a:r>
            <a:endParaRPr lang="nb-NO" dirty="0"/>
          </a:p>
        </p:txBody>
      </p:sp>
      <p:sp>
        <p:nvSpPr>
          <p:cNvPr id="4" name="Plassholder for lysbildenummer 3"/>
          <p:cNvSpPr>
            <a:spLocks noGrp="1"/>
          </p:cNvSpPr>
          <p:nvPr>
            <p:ph type="sldNum" sz="quarter" idx="5"/>
          </p:nvPr>
        </p:nvSpPr>
        <p:spPr/>
        <p:txBody>
          <a:bodyPr/>
          <a:lstStyle/>
          <a:p>
            <a:fld id="{D6571746-D908-4F14-9EF2-D04FADE28845}" type="slidenum">
              <a:rPr lang="nb-NO" smtClean="0"/>
              <a:t>8</a:t>
            </a:fld>
            <a:endParaRPr lang="nb-NO"/>
          </a:p>
        </p:txBody>
      </p:sp>
    </p:spTree>
    <p:extLst>
      <p:ext uri="{BB962C8B-B14F-4D97-AF65-F5344CB8AC3E}">
        <p14:creationId xmlns:p14="http://schemas.microsoft.com/office/powerpoint/2010/main" val="260101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a:highlight>
                <a:srgbClr val="FFFF00"/>
              </a:highlight>
            </a:endParaRPr>
          </a:p>
        </p:txBody>
      </p:sp>
      <p:sp>
        <p:nvSpPr>
          <p:cNvPr id="4" name="Plassholder for lysbildenummer 3"/>
          <p:cNvSpPr>
            <a:spLocks noGrp="1"/>
          </p:cNvSpPr>
          <p:nvPr>
            <p:ph type="sldNum" sz="quarter" idx="5"/>
          </p:nvPr>
        </p:nvSpPr>
        <p:spPr/>
        <p:txBody>
          <a:bodyPr/>
          <a:lstStyle/>
          <a:p>
            <a:fld id="{791C2356-C3B4-4991-B0DC-E1DE450C9C41}" type="slidenum">
              <a:rPr lang="en-US" smtClean="0"/>
              <a:pPr/>
              <a:t>9</a:t>
            </a:fld>
            <a:endParaRPr lang="en-US"/>
          </a:p>
        </p:txBody>
      </p:sp>
    </p:spTree>
    <p:extLst>
      <p:ext uri="{BB962C8B-B14F-4D97-AF65-F5344CB8AC3E}">
        <p14:creationId xmlns:p14="http://schemas.microsoft.com/office/powerpoint/2010/main" val="261213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Divider 3">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ACBB23-7768-F95A-A56E-306A06F53B76}"/>
              </a:ext>
            </a:extLst>
          </p:cNvPr>
          <p:cNvGrpSpPr/>
          <p:nvPr userDrawn="1"/>
        </p:nvGrpSpPr>
        <p:grpSpPr>
          <a:xfrm>
            <a:off x="1" y="6815138"/>
            <a:ext cx="18287999" cy="3471863"/>
            <a:chOff x="0" y="4543425"/>
            <a:chExt cx="12191999" cy="2314575"/>
          </a:xfrm>
        </p:grpSpPr>
        <p:sp>
          <p:nvSpPr>
            <p:cNvPr id="4" name="Rectangle 3">
              <a:extLst>
                <a:ext uri="{FF2B5EF4-FFF2-40B4-BE49-F238E27FC236}">
                  <a16:creationId xmlns:a16="http://schemas.microsoft.com/office/drawing/2014/main" id="{9A1C85C1-99FD-E2B8-3F45-0C6DBDE7EDE3}"/>
                </a:ext>
              </a:extLst>
            </p:cNvPr>
            <p:cNvSpPr/>
            <p:nvPr userDrawn="1"/>
          </p:nvSpPr>
          <p:spPr>
            <a:xfrm>
              <a:off x="0" y="4543425"/>
              <a:ext cx="12191999" cy="2236193"/>
            </a:xfrm>
            <a:custGeom>
              <a:avLst/>
              <a:gdLst>
                <a:gd name="connsiteX0" fmla="*/ 0 w 12191999"/>
                <a:gd name="connsiteY0" fmla="*/ 0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0 h 2495375"/>
                <a:gd name="connsiteX0" fmla="*/ 0 w 12191999"/>
                <a:gd name="connsiteY0" fmla="*/ 0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1742901 h 2495375"/>
                <a:gd name="connsiteX5" fmla="*/ 0 w 12191999"/>
                <a:gd name="connsiteY5" fmla="*/ 0 h 2495375"/>
                <a:gd name="connsiteX0" fmla="*/ 0 w 12191999"/>
                <a:gd name="connsiteY0" fmla="*/ 1742901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1742901 h 249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2495375">
                  <a:moveTo>
                    <a:pt x="0" y="1742901"/>
                  </a:moveTo>
                  <a:lnTo>
                    <a:pt x="12191999" y="0"/>
                  </a:lnTo>
                  <a:lnTo>
                    <a:pt x="12191999" y="2495375"/>
                  </a:lnTo>
                  <a:lnTo>
                    <a:pt x="0" y="2495375"/>
                  </a:lnTo>
                  <a:lnTo>
                    <a:pt x="0" y="17429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noProof="0"/>
            </a:p>
          </p:txBody>
        </p:sp>
        <p:sp>
          <p:nvSpPr>
            <p:cNvPr id="7" name="Rectangle 6">
              <a:extLst>
                <a:ext uri="{FF2B5EF4-FFF2-40B4-BE49-F238E27FC236}">
                  <a16:creationId xmlns:a16="http://schemas.microsoft.com/office/drawing/2014/main" id="{22EB7353-22A8-4A08-E040-FB7A9F81DAE9}"/>
                </a:ext>
              </a:extLst>
            </p:cNvPr>
            <p:cNvSpPr/>
            <p:nvPr userDrawn="1"/>
          </p:nvSpPr>
          <p:spPr>
            <a:xfrm>
              <a:off x="1" y="6450332"/>
              <a:ext cx="12191998" cy="40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noProof="0"/>
            </a:p>
          </p:txBody>
        </p:sp>
      </p:grpSp>
      <p:sp>
        <p:nvSpPr>
          <p:cNvPr id="9" name="Title 1">
            <a:extLst>
              <a:ext uri="{FF2B5EF4-FFF2-40B4-BE49-F238E27FC236}">
                <a16:creationId xmlns:a16="http://schemas.microsoft.com/office/drawing/2014/main" id="{B8C2FCC6-7BA6-294E-CE50-8E60F642411A}"/>
              </a:ext>
            </a:extLst>
          </p:cNvPr>
          <p:cNvSpPr>
            <a:spLocks noGrp="1"/>
          </p:cNvSpPr>
          <p:nvPr>
            <p:ph type="ctrTitle"/>
          </p:nvPr>
        </p:nvSpPr>
        <p:spPr>
          <a:xfrm>
            <a:off x="881063" y="4126603"/>
            <a:ext cx="13716000" cy="2068397"/>
          </a:xfrm>
        </p:spPr>
        <p:txBody>
          <a:bodyPr anchor="t" anchorCtr="0"/>
          <a:lstStyle>
            <a:lvl1pPr algn="l">
              <a:defRPr sz="6000">
                <a:solidFill>
                  <a:schemeClr val="bg1"/>
                </a:solidFill>
              </a:defRPr>
            </a:lvl1pPr>
          </a:lstStyle>
          <a:p>
            <a:r>
              <a:rPr lang="nb-NO" noProof="0"/>
              <a:t>Klikk for å redigere tittelstil</a:t>
            </a:r>
          </a:p>
        </p:txBody>
      </p:sp>
      <p:sp>
        <p:nvSpPr>
          <p:cNvPr id="10" name="Subtitle 2">
            <a:extLst>
              <a:ext uri="{FF2B5EF4-FFF2-40B4-BE49-F238E27FC236}">
                <a16:creationId xmlns:a16="http://schemas.microsoft.com/office/drawing/2014/main" id="{8322D34F-D73E-9361-64EB-01993AD514E5}"/>
              </a:ext>
            </a:extLst>
          </p:cNvPr>
          <p:cNvSpPr>
            <a:spLocks noGrp="1"/>
          </p:cNvSpPr>
          <p:nvPr>
            <p:ph type="subTitle" idx="1" hasCustomPrompt="1"/>
          </p:nvPr>
        </p:nvSpPr>
        <p:spPr>
          <a:xfrm>
            <a:off x="881063" y="823914"/>
            <a:ext cx="6649634" cy="2264532"/>
          </a:xfrm>
        </p:spPr>
        <p:txBody>
          <a:bodyPr anchor="b" anchorCtr="0"/>
          <a:lstStyle>
            <a:lvl1pPr marL="0" indent="0" algn="l">
              <a:buNone/>
              <a:tabLst>
                <a:tab pos="5243513" algn="l"/>
              </a:tabLst>
              <a:defRPr sz="15000" b="1">
                <a:solidFill>
                  <a:schemeClr val="accent1">
                    <a:lumMod val="40000"/>
                    <a:lumOff val="60000"/>
                  </a:schemeClr>
                </a:solidFill>
                <a:latin typeface="Georgia" panose="02040502050405020303"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b-NO" noProof="0"/>
              <a:t>01</a:t>
            </a:r>
          </a:p>
        </p:txBody>
      </p:sp>
      <p:pic>
        <p:nvPicPr>
          <p:cNvPr id="3" name="Graphic 2">
            <a:extLst>
              <a:ext uri="{FF2B5EF4-FFF2-40B4-BE49-F238E27FC236}">
                <a16:creationId xmlns:a16="http://schemas.microsoft.com/office/drawing/2014/main" id="{F43EDC7B-8162-0F9A-9C23-E73CACFD0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4074" y="7818308"/>
            <a:ext cx="2015252" cy="1740218"/>
          </a:xfrm>
          <a:prstGeom prst="rect">
            <a:avLst/>
          </a:prstGeom>
        </p:spPr>
      </p:pic>
    </p:spTree>
    <p:extLst>
      <p:ext uri="{BB962C8B-B14F-4D97-AF65-F5344CB8AC3E}">
        <p14:creationId xmlns:p14="http://schemas.microsoft.com/office/powerpoint/2010/main" val="209933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lovdata.no/pro/#document/SPHPM/pm-2024-08?searchResultContext=2184&amp;rowNumber=15&amp;totalHits=32" TargetMode="Externa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B7C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FA118A-8043-40D0-81DA-8A5FE84BA4D6}"/>
              </a:ext>
            </a:extLst>
          </p:cNvPr>
          <p:cNvSpPr>
            <a:spLocks noGrp="1"/>
          </p:cNvSpPr>
          <p:nvPr>
            <p:ph type="ctrTitle"/>
          </p:nvPr>
        </p:nvSpPr>
        <p:spPr>
          <a:xfrm>
            <a:off x="990600" y="2857500"/>
            <a:ext cx="15475528" cy="2858106"/>
          </a:xfrm>
        </p:spPr>
        <p:txBody>
          <a:bodyPr anchor="t">
            <a:noAutofit/>
          </a:bodyPr>
          <a:lstStyle/>
          <a:p>
            <a:pPr algn="l">
              <a:lnSpc>
                <a:spcPts val="14531"/>
              </a:lnSpc>
            </a:pPr>
            <a:r>
              <a:rPr lang="en-US" sz="8000" spc="726" err="1">
                <a:solidFill>
                  <a:srgbClr val="FFFFFF"/>
                </a:solidFill>
                <a:latin typeface="Proxima Nova Light"/>
                <a:ea typeface="Proxima Nova Light"/>
                <a:cs typeface="Proxima Nova Light"/>
                <a:sym typeface="Proxima Nova Light"/>
              </a:rPr>
              <a:t>Hovedoppgjøret</a:t>
            </a:r>
            <a:r>
              <a:rPr lang="en-US" sz="8000" spc="726">
                <a:solidFill>
                  <a:srgbClr val="FFFFFF"/>
                </a:solidFill>
                <a:latin typeface="Proxima Nova Light"/>
                <a:ea typeface="Proxima Nova Light"/>
                <a:cs typeface="Proxima Nova Light"/>
                <a:sym typeface="Proxima Nova Light"/>
              </a:rPr>
              <a:t> 2024</a:t>
            </a:r>
            <a:br>
              <a:rPr lang="en-US" sz="8000" spc="726">
                <a:solidFill>
                  <a:srgbClr val="FFFFFF"/>
                </a:solidFill>
                <a:latin typeface="Proxima Nova Light"/>
                <a:ea typeface="Proxima Nova Light"/>
                <a:cs typeface="Proxima Nova Light"/>
                <a:sym typeface="Proxima Nova Light"/>
              </a:rPr>
            </a:br>
            <a:r>
              <a:rPr lang="en-US" sz="4400" spc="726">
                <a:solidFill>
                  <a:srgbClr val="FFFFFF"/>
                </a:solidFill>
                <a:latin typeface="Proxima Nova Light Italics"/>
                <a:ea typeface="Proxima Nova Light"/>
                <a:cs typeface="Proxima Nova Light"/>
                <a:sym typeface="Proxima Nova Light"/>
              </a:rPr>
              <a:t>Rannveig Sørskaar og Hege Torkildsen</a:t>
            </a:r>
            <a:r>
              <a:rPr lang="en-US" sz="4400" spc="726">
                <a:solidFill>
                  <a:srgbClr val="FFFFFF"/>
                </a:solidFill>
                <a:latin typeface="Perpetua"/>
                <a:ea typeface="Proxima Nova Light"/>
                <a:cs typeface="Proxima Nova Light"/>
                <a:sym typeface="Proxima Nova Light"/>
              </a:rPr>
              <a:t> </a:t>
            </a:r>
            <a:r>
              <a:rPr lang="en-US" sz="4400" spc="726">
                <a:solidFill>
                  <a:srgbClr val="FFFFFF"/>
                </a:solidFill>
                <a:latin typeface="Proxima Nova Light Italics"/>
                <a:ea typeface="Proxima Nova Light"/>
                <a:cs typeface="Proxima Nova Light"/>
                <a:sym typeface="Proxima Nova Light"/>
              </a:rPr>
              <a:t>Kjørri</a:t>
            </a:r>
            <a:endParaRPr lang="en-US" sz="4400" spc="726">
              <a:solidFill>
                <a:srgbClr val="FFFFFF"/>
              </a:solidFill>
              <a:latin typeface="Proxima Nova Light Italics"/>
              <a:ea typeface="Proxima Nova Light"/>
              <a:cs typeface="Proxima Nova Light"/>
            </a:endParaRPr>
          </a:p>
        </p:txBody>
      </p:sp>
      <p:sp>
        <p:nvSpPr>
          <p:cNvPr id="4" name="Plassholder for lysbildenummer 3" hidden="1">
            <a:extLst>
              <a:ext uri="{FF2B5EF4-FFF2-40B4-BE49-F238E27FC236}">
                <a16:creationId xmlns:a16="http://schemas.microsoft.com/office/drawing/2014/main" id="{38C91BA4-34F3-40AE-AC67-6F00F68EB14C}"/>
              </a:ext>
            </a:extLst>
          </p:cNvPr>
          <p:cNvSpPr>
            <a:spLocks noGrp="1"/>
          </p:cNvSpPr>
          <p:nvPr>
            <p:ph type="sldNum" sz="quarter" idx="4294967295"/>
          </p:nvPr>
        </p:nvSpPr>
        <p:spPr>
          <a:xfrm>
            <a:off x="17399795" y="9282113"/>
            <a:ext cx="888206" cy="319088"/>
          </a:xfrm>
        </p:spPr>
        <p:txBody>
          <a:bodyPr/>
          <a:lstStyle/>
          <a:p>
            <a:pPr>
              <a:spcAft>
                <a:spcPts val="900"/>
              </a:spcAft>
            </a:pPr>
            <a:fld id="{D36EC3FC-7DA7-4C87-94D1-469E18140174}" type="slidenum">
              <a:rPr lang="nb-NO" smtClean="0">
                <a:solidFill>
                  <a:srgbClr val="9B9184"/>
                </a:solidFill>
              </a:rPr>
              <a:pPr>
                <a:spcAft>
                  <a:spcPts val="900"/>
                </a:spcAft>
              </a:pPr>
              <a:t>1</a:t>
            </a:fld>
            <a:endParaRPr lang="nb-NO">
              <a:solidFill>
                <a:srgbClr val="9B9184"/>
              </a:solidFill>
            </a:endParaRPr>
          </a:p>
        </p:txBody>
      </p:sp>
    </p:spTree>
    <p:extLst>
      <p:ext uri="{BB962C8B-B14F-4D97-AF65-F5344CB8AC3E}">
        <p14:creationId xmlns:p14="http://schemas.microsoft.com/office/powerpoint/2010/main" val="39970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m til pp">
            <a:hlinkClick r:id="" action="ppaction://media"/>
            <a:extLst>
              <a:ext uri="{FF2B5EF4-FFF2-40B4-BE49-F238E27FC236}">
                <a16:creationId xmlns:a16="http://schemas.microsoft.com/office/drawing/2014/main" id="{E9FD9F69-D8AD-1F1B-397F-CC842543D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47" r="2197"/>
          <a:stretch/>
        </p:blipFill>
        <p:spPr>
          <a:xfrm>
            <a:off x="1828800" y="1243012"/>
            <a:ext cx="13182600" cy="7800975"/>
          </a:xfrm>
          <a:prstGeom prst="rect">
            <a:avLst/>
          </a:prstGeom>
        </p:spPr>
      </p:pic>
      <p:sp>
        <p:nvSpPr>
          <p:cNvPr id="4" name="TextBox 5">
            <a:extLst>
              <a:ext uri="{FF2B5EF4-FFF2-40B4-BE49-F238E27FC236}">
                <a16:creationId xmlns:a16="http://schemas.microsoft.com/office/drawing/2014/main" id="{80774A6C-B91F-E968-544F-D83AE37FB0C0}"/>
              </a:ext>
            </a:extLst>
          </p:cNvPr>
          <p:cNvSpPr txBox="1"/>
          <p:nvPr/>
        </p:nvSpPr>
        <p:spPr>
          <a:xfrm>
            <a:off x="1828800" y="455141"/>
            <a:ext cx="13868400" cy="980140"/>
          </a:xfrm>
          <a:prstGeom prst="rect">
            <a:avLst/>
          </a:prstGeom>
        </p:spPr>
        <p:txBody>
          <a:bodyPr wrap="square" lIns="0" tIns="0" rIns="0" bIns="0" rtlCol="0" anchor="t">
            <a:spAutoFit/>
          </a:bodyPr>
          <a:lstStyle/>
          <a:p>
            <a:pPr algn="l">
              <a:lnSpc>
                <a:spcPts val="8430"/>
              </a:lnSpc>
            </a:pPr>
            <a:r>
              <a:rPr lang="en-US" sz="6022" spc="421">
                <a:solidFill>
                  <a:srgbClr val="005187"/>
                </a:solidFill>
                <a:latin typeface="Proxima Nova Light"/>
                <a:ea typeface="Proxima Nova Light"/>
                <a:cs typeface="Proxima Nova Light"/>
                <a:sym typeface="Proxima Nova Light"/>
              </a:rPr>
              <a:t>Tonje Brenna </a:t>
            </a:r>
            <a:r>
              <a:rPr lang="en-US" sz="6022" spc="421" err="1">
                <a:solidFill>
                  <a:srgbClr val="005187"/>
                </a:solidFill>
                <a:latin typeface="Proxima Nova Light"/>
                <a:ea typeface="Proxima Nova Light"/>
                <a:cs typeface="Proxima Nova Light"/>
                <a:sym typeface="Proxima Nova Light"/>
              </a:rPr>
              <a:t>avslutter</a:t>
            </a:r>
            <a:r>
              <a:rPr lang="en-US" sz="6022" spc="421">
                <a:solidFill>
                  <a:srgbClr val="005187"/>
                </a:solidFill>
                <a:latin typeface="Proxima Nova Light"/>
                <a:ea typeface="Proxima Nova Light"/>
                <a:cs typeface="Proxima Nova Light"/>
                <a:sym typeface="Proxima Nova Light"/>
              </a:rPr>
              <a:t> </a:t>
            </a:r>
            <a:r>
              <a:rPr lang="en-US" sz="6022" spc="421" err="1">
                <a:solidFill>
                  <a:srgbClr val="005187"/>
                </a:solidFill>
                <a:latin typeface="Proxima Nova Light"/>
                <a:ea typeface="Proxima Nova Light"/>
                <a:cs typeface="Proxima Nova Light"/>
                <a:sym typeface="Proxima Nova Light"/>
              </a:rPr>
              <a:t>streiken</a:t>
            </a:r>
            <a:endParaRPr lang="en-US" sz="6022" spc="421">
              <a:solidFill>
                <a:srgbClr val="005187"/>
              </a:solidFill>
              <a:latin typeface="Proxima Nova Light"/>
              <a:ea typeface="Proxima Nova Light"/>
              <a:cs typeface="Proxima Nova Light"/>
              <a:sym typeface="Proxima Nova Light"/>
            </a:endParaRPr>
          </a:p>
        </p:txBody>
      </p:sp>
      <p:sp>
        <p:nvSpPr>
          <p:cNvPr id="5" name="TekstSylinder 4">
            <a:extLst>
              <a:ext uri="{FF2B5EF4-FFF2-40B4-BE49-F238E27FC236}">
                <a16:creationId xmlns:a16="http://schemas.microsoft.com/office/drawing/2014/main" id="{D6DA5882-2709-FD86-4609-E2598AEA6583}"/>
              </a:ext>
            </a:extLst>
          </p:cNvPr>
          <p:cNvSpPr txBox="1"/>
          <p:nvPr/>
        </p:nvSpPr>
        <p:spPr>
          <a:xfrm>
            <a:off x="1981200" y="9097626"/>
            <a:ext cx="2590800" cy="369332"/>
          </a:xfrm>
          <a:prstGeom prst="rect">
            <a:avLst/>
          </a:prstGeom>
          <a:noFill/>
        </p:spPr>
        <p:txBody>
          <a:bodyPr wrap="square" rtlCol="0">
            <a:spAutoFit/>
          </a:bodyPr>
          <a:lstStyle/>
          <a:p>
            <a:r>
              <a:rPr lang="nb-NO"/>
              <a:t>Kilde: NRK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824509"/>
            <a:ext cx="7706957" cy="1342803"/>
            <a:chOff x="0" y="-12239"/>
            <a:chExt cx="10275943" cy="1790405"/>
          </a:xfrm>
        </p:grpSpPr>
        <p:sp>
          <p:nvSpPr>
            <p:cNvPr id="3" name="Freeform 3"/>
            <p:cNvSpPr/>
            <p:nvPr/>
          </p:nvSpPr>
          <p:spPr>
            <a:xfrm>
              <a:off x="0" y="0"/>
              <a:ext cx="466418" cy="590008"/>
            </a:xfrm>
            <a:custGeom>
              <a:avLst/>
              <a:gdLst/>
              <a:ahLst/>
              <a:cxnLst/>
              <a:rect l="l" t="t" r="r" b="b"/>
              <a:pathLst>
                <a:path w="466418" h="590008">
                  <a:moveTo>
                    <a:pt x="0" y="0"/>
                  </a:moveTo>
                  <a:lnTo>
                    <a:pt x="466418" y="0"/>
                  </a:lnTo>
                  <a:lnTo>
                    <a:pt x="466418" y="590008"/>
                  </a:lnTo>
                  <a:lnTo>
                    <a:pt x="0" y="590008"/>
                  </a:lnTo>
                  <a:lnTo>
                    <a:pt x="0" y="0"/>
                  </a:lnTo>
                  <a:close/>
                </a:path>
              </a:pathLst>
            </a:custGeom>
            <a:blipFill>
              <a:blip r:embed="rId3"/>
              <a:stretch>
                <a:fillRect l="-9336" r="-9336"/>
              </a:stretch>
            </a:blipFill>
          </p:spPr>
          <p:txBody>
            <a:bodyPr/>
            <a:lstStyle/>
            <a:p>
              <a:endParaRPr lang="nb-NO"/>
            </a:p>
          </p:txBody>
        </p:sp>
        <p:sp>
          <p:nvSpPr>
            <p:cNvPr id="4" name="TextBox 4"/>
            <p:cNvSpPr txBox="1"/>
            <p:nvPr/>
          </p:nvSpPr>
          <p:spPr>
            <a:xfrm>
              <a:off x="603263" y="-12239"/>
              <a:ext cx="9672680" cy="1790405"/>
            </a:xfrm>
            <a:prstGeom prst="rect">
              <a:avLst/>
            </a:prstGeom>
          </p:spPr>
          <p:txBody>
            <a:bodyPr lIns="0" tIns="0" rIns="0" bIns="0" rtlCol="0" anchor="t">
              <a:spAutoFit/>
            </a:bodyPr>
            <a:lstStyle/>
            <a:p>
              <a:pPr algn="l">
                <a:lnSpc>
                  <a:spcPts val="3584"/>
                </a:lnSpc>
              </a:pPr>
              <a:r>
                <a:rPr lang="en-US" sz="2550" spc="76">
                  <a:solidFill>
                    <a:srgbClr val="005187"/>
                  </a:solidFill>
                  <a:latin typeface="Proxima Nova Light"/>
                  <a:ea typeface="Proxima Nova Light"/>
                  <a:cs typeface="Proxima Nova Light"/>
                  <a:sym typeface="Proxima Nova Light"/>
                </a:rPr>
                <a:t>Partssamarbeidet </a:t>
              </a:r>
              <a:r>
                <a:rPr lang="en-US" sz="2550" spc="76" err="1">
                  <a:solidFill>
                    <a:srgbClr val="005187"/>
                  </a:solidFill>
                  <a:latin typeface="Proxima Nova Light"/>
                  <a:ea typeface="Proxima Nova Light"/>
                  <a:cs typeface="Proxima Nova Light"/>
                  <a:sym typeface="Proxima Nova Light"/>
                </a:rPr>
                <a:t>fortsetter</a:t>
              </a:r>
              <a:endParaRPr lang="en-US" sz="2550" spc="76" err="1">
                <a:solidFill>
                  <a:srgbClr val="005187"/>
                </a:solidFill>
                <a:latin typeface="Proxima Nova Light"/>
                <a:ea typeface="Proxima Nova Light"/>
                <a:cs typeface="Proxima Nova Light"/>
              </a:endParaRPr>
            </a:p>
            <a:p>
              <a:pPr marL="552450" lvl="1" indent="-276225" algn="l">
                <a:lnSpc>
                  <a:spcPts val="3584"/>
                </a:lnSpc>
                <a:buFont typeface="Arial"/>
                <a:buChar char="•"/>
              </a:pPr>
              <a:r>
                <a:rPr lang="en-US" sz="2550" spc="76">
                  <a:solidFill>
                    <a:srgbClr val="005187"/>
                  </a:solidFill>
                  <a:latin typeface="Proxima Nova Light"/>
                  <a:ea typeface="Proxima Nova Light"/>
                  <a:cs typeface="Proxima Nova Light"/>
                  <a:sym typeface="Proxima Nova Light"/>
                </a:rPr>
                <a:t>Partene </a:t>
              </a:r>
              <a:r>
                <a:rPr lang="en-US" sz="2550" spc="76" err="1">
                  <a:solidFill>
                    <a:srgbClr val="005187"/>
                  </a:solidFill>
                  <a:latin typeface="Proxima Nova Light"/>
                  <a:ea typeface="Proxima Nova Light"/>
                  <a:cs typeface="Proxima Nova Light"/>
                  <a:sym typeface="Proxima Nova Light"/>
                </a:rPr>
                <a:t>følger</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hovedtariffavtalen</a:t>
              </a:r>
              <a:r>
                <a:rPr lang="en-US" sz="2550" spc="76">
                  <a:solidFill>
                    <a:srgbClr val="005187"/>
                  </a:solidFill>
                  <a:latin typeface="Proxima Nova Light"/>
                  <a:ea typeface="Proxima Nova Light"/>
                  <a:cs typeface="Proxima Nova Light"/>
                  <a:sym typeface="Proxima Nova Light"/>
                </a:rPr>
                <a:t> 2022-2024 </a:t>
              </a:r>
              <a:r>
                <a:rPr lang="en-US" sz="2550" spc="76" err="1">
                  <a:solidFill>
                    <a:srgbClr val="005187"/>
                  </a:solidFill>
                  <a:latin typeface="Proxima Nova Light"/>
                  <a:ea typeface="Proxima Nova Light"/>
                  <a:cs typeface="Proxima Nova Light"/>
                  <a:sym typeface="Proxima Nova Light"/>
                </a:rPr>
                <a:t>inntil</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partene</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har</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kommet</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til</a:t>
              </a:r>
              <a:r>
                <a:rPr lang="en-US" sz="2550" spc="76">
                  <a:solidFill>
                    <a:srgbClr val="005187"/>
                  </a:solidFill>
                  <a:latin typeface="Proxima Nova Light"/>
                  <a:ea typeface="Proxima Nova Light"/>
                  <a:cs typeface="Proxima Nova Light"/>
                  <a:sym typeface="Proxima Nova Light"/>
                </a:rPr>
                <a:t> </a:t>
              </a:r>
              <a:r>
                <a:rPr lang="en-US" sz="2550" spc="76" err="1">
                  <a:solidFill>
                    <a:srgbClr val="005187"/>
                  </a:solidFill>
                  <a:latin typeface="Proxima Nova Light"/>
                  <a:ea typeface="Proxima Nova Light"/>
                  <a:cs typeface="Proxima Nova Light"/>
                  <a:sym typeface="Proxima Nova Light"/>
                </a:rPr>
                <a:t>enighet</a:t>
              </a:r>
              <a:r>
                <a:rPr lang="en-US" sz="2550" spc="76">
                  <a:solidFill>
                    <a:srgbClr val="005187"/>
                  </a:solidFill>
                  <a:latin typeface="Proxima Nova Light"/>
                  <a:ea typeface="Proxima Nova Light"/>
                  <a:cs typeface="Proxima Nova Light"/>
                  <a:sym typeface="Proxima Nova Light"/>
                </a:rPr>
                <a:t>. </a:t>
              </a:r>
              <a:endParaRPr lang="en-US" sz="2550" spc="76">
                <a:solidFill>
                  <a:srgbClr val="005187"/>
                </a:solidFill>
                <a:latin typeface="Proxima Nova Light"/>
                <a:ea typeface="Proxima Nova Light"/>
                <a:cs typeface="Proxima Nova Light"/>
              </a:endParaRPr>
            </a:p>
          </p:txBody>
        </p:sp>
      </p:grpSp>
      <p:sp>
        <p:nvSpPr>
          <p:cNvPr id="5" name="TextBox 5"/>
          <p:cNvSpPr txBox="1"/>
          <p:nvPr/>
        </p:nvSpPr>
        <p:spPr>
          <a:xfrm>
            <a:off x="1028700" y="970548"/>
            <a:ext cx="9589258" cy="712759"/>
          </a:xfrm>
          <a:prstGeom prst="rect">
            <a:avLst/>
          </a:prstGeom>
        </p:spPr>
        <p:txBody>
          <a:bodyPr wrap="square" lIns="0" tIns="0" rIns="0" bIns="0" rtlCol="0" anchor="t">
            <a:spAutoFit/>
          </a:bodyPr>
          <a:lstStyle/>
          <a:p>
            <a:pPr algn="l">
              <a:lnSpc>
                <a:spcPts val="6190"/>
              </a:lnSpc>
            </a:pPr>
            <a:r>
              <a:rPr lang="en-US" sz="4422" spc="309" err="1">
                <a:solidFill>
                  <a:srgbClr val="005187"/>
                </a:solidFill>
                <a:latin typeface="Proxima Nova Light"/>
                <a:ea typeface="Proxima Nova Light"/>
                <a:cs typeface="Proxima Nova Light"/>
                <a:sym typeface="Proxima Nova Light"/>
              </a:rPr>
              <a:t>Hva</a:t>
            </a:r>
            <a:r>
              <a:rPr lang="en-US" sz="4422" spc="309">
                <a:solidFill>
                  <a:srgbClr val="005187"/>
                </a:solidFill>
                <a:latin typeface="Proxima Nova Light"/>
                <a:ea typeface="Proxima Nova Light"/>
                <a:cs typeface="Proxima Nova Light"/>
                <a:sym typeface="Proxima Nova Light"/>
              </a:rPr>
              <a:t> </a:t>
            </a:r>
            <a:r>
              <a:rPr lang="en-US" sz="4422" spc="309" err="1">
                <a:solidFill>
                  <a:srgbClr val="005187"/>
                </a:solidFill>
                <a:latin typeface="Proxima Nova Light"/>
                <a:ea typeface="Proxima Nova Light"/>
                <a:cs typeface="Proxima Nova Light"/>
                <a:sym typeface="Proxima Nova Light"/>
              </a:rPr>
              <a:t>dreide</a:t>
            </a:r>
            <a:r>
              <a:rPr lang="en-US" sz="4422" spc="309">
                <a:solidFill>
                  <a:srgbClr val="005187"/>
                </a:solidFill>
                <a:latin typeface="Proxima Nova Light"/>
                <a:ea typeface="Proxima Nova Light"/>
                <a:cs typeface="Proxima Nova Light"/>
                <a:sym typeface="Proxima Nova Light"/>
              </a:rPr>
              <a:t> </a:t>
            </a:r>
            <a:r>
              <a:rPr lang="en-US" sz="4422" spc="309" err="1">
                <a:solidFill>
                  <a:srgbClr val="005187"/>
                </a:solidFill>
                <a:latin typeface="Proxima Nova Light"/>
                <a:ea typeface="Proxima Nova Light"/>
                <a:cs typeface="Proxima Nova Light"/>
                <a:sym typeface="Proxima Nova Light"/>
              </a:rPr>
              <a:t>streiken</a:t>
            </a:r>
            <a:r>
              <a:rPr lang="en-US" sz="4422" spc="309">
                <a:solidFill>
                  <a:srgbClr val="005187"/>
                </a:solidFill>
                <a:latin typeface="Proxima Nova Light"/>
                <a:ea typeface="Proxima Nova Light"/>
                <a:cs typeface="Proxima Nova Light"/>
                <a:sym typeface="Proxima Nova Light"/>
              </a:rPr>
              <a:t> seg om?</a:t>
            </a:r>
          </a:p>
        </p:txBody>
      </p:sp>
      <p:sp>
        <p:nvSpPr>
          <p:cNvPr id="6" name="Freeform 6"/>
          <p:cNvSpPr/>
          <p:nvPr/>
        </p:nvSpPr>
        <p:spPr>
          <a:xfrm>
            <a:off x="10213478" y="2421154"/>
            <a:ext cx="7045822" cy="6261838"/>
          </a:xfrm>
          <a:custGeom>
            <a:avLst/>
            <a:gdLst/>
            <a:ahLst/>
            <a:cxnLst/>
            <a:rect l="l" t="t" r="r" b="b"/>
            <a:pathLst>
              <a:path w="7045822" h="6261838">
                <a:moveTo>
                  <a:pt x="0" y="0"/>
                </a:moveTo>
                <a:lnTo>
                  <a:pt x="7045822" y="0"/>
                </a:lnTo>
                <a:lnTo>
                  <a:pt x="7045822" y="6261838"/>
                </a:lnTo>
                <a:lnTo>
                  <a:pt x="0" y="6261838"/>
                </a:lnTo>
                <a:lnTo>
                  <a:pt x="0" y="0"/>
                </a:lnTo>
                <a:close/>
              </a:path>
            </a:pathLst>
          </a:custGeom>
          <a:blipFill>
            <a:blip r:embed="rId4"/>
            <a:stretch>
              <a:fillRect l="-1224" t="-2479" r="-1224"/>
            </a:stretch>
          </a:blipFill>
        </p:spPr>
        <p:txBody>
          <a:bodyPr/>
          <a:lstStyle/>
          <a:p>
            <a:endParaRPr lang="nb-NO"/>
          </a:p>
        </p:txBody>
      </p:sp>
      <p:grpSp>
        <p:nvGrpSpPr>
          <p:cNvPr id="7" name="Group 7"/>
          <p:cNvGrpSpPr/>
          <p:nvPr/>
        </p:nvGrpSpPr>
        <p:grpSpPr>
          <a:xfrm>
            <a:off x="1028700" y="2640117"/>
            <a:ext cx="7706957" cy="442506"/>
            <a:chOff x="0" y="0"/>
            <a:chExt cx="10275943" cy="590008"/>
          </a:xfrm>
        </p:grpSpPr>
        <p:sp>
          <p:nvSpPr>
            <p:cNvPr id="8" name="Freeform 8"/>
            <p:cNvSpPr/>
            <p:nvPr/>
          </p:nvSpPr>
          <p:spPr>
            <a:xfrm>
              <a:off x="0" y="0"/>
              <a:ext cx="466418" cy="590008"/>
            </a:xfrm>
            <a:custGeom>
              <a:avLst/>
              <a:gdLst/>
              <a:ahLst/>
              <a:cxnLst/>
              <a:rect l="l" t="t" r="r" b="b"/>
              <a:pathLst>
                <a:path w="466418" h="590008">
                  <a:moveTo>
                    <a:pt x="0" y="0"/>
                  </a:moveTo>
                  <a:lnTo>
                    <a:pt x="466418" y="0"/>
                  </a:lnTo>
                  <a:lnTo>
                    <a:pt x="466418" y="590008"/>
                  </a:lnTo>
                  <a:lnTo>
                    <a:pt x="0" y="590008"/>
                  </a:lnTo>
                  <a:lnTo>
                    <a:pt x="0" y="0"/>
                  </a:lnTo>
                  <a:close/>
                </a:path>
              </a:pathLst>
            </a:custGeom>
            <a:blipFill>
              <a:blip r:embed="rId3"/>
              <a:stretch>
                <a:fillRect l="-9336" r="-9336"/>
              </a:stretch>
            </a:blipFill>
          </p:spPr>
          <p:txBody>
            <a:bodyPr/>
            <a:lstStyle/>
            <a:p>
              <a:endParaRPr lang="nb-NO"/>
            </a:p>
          </p:txBody>
        </p:sp>
        <p:sp>
          <p:nvSpPr>
            <p:cNvPr id="9" name="TextBox 9"/>
            <p:cNvSpPr txBox="1"/>
            <p:nvPr/>
          </p:nvSpPr>
          <p:spPr>
            <a:xfrm>
              <a:off x="603263" y="-12239"/>
              <a:ext cx="9672680" cy="556289"/>
            </a:xfrm>
            <a:prstGeom prst="rect">
              <a:avLst/>
            </a:prstGeom>
          </p:spPr>
          <p:txBody>
            <a:bodyPr lIns="0" tIns="0" rIns="0" bIns="0" rtlCol="0" anchor="t">
              <a:spAutoFit/>
            </a:bodyPr>
            <a:lstStyle/>
            <a:p>
              <a:pPr algn="l">
                <a:lnSpc>
                  <a:spcPts val="3584"/>
                </a:lnSpc>
              </a:pPr>
              <a:r>
                <a:rPr lang="en-US" sz="2560" spc="76">
                  <a:solidFill>
                    <a:srgbClr val="005187"/>
                  </a:solidFill>
                  <a:latin typeface="Proxima Nova Light"/>
                  <a:ea typeface="Proxima Nova Light"/>
                  <a:cs typeface="Proxima Nova Light"/>
                  <a:sym typeface="Proxima Nova Light"/>
                </a:rPr>
                <a:t>Beholde vår egen avtale</a:t>
              </a:r>
            </a:p>
          </p:txBody>
        </p:sp>
      </p:grpSp>
      <p:grpSp>
        <p:nvGrpSpPr>
          <p:cNvPr id="10" name="Group 10"/>
          <p:cNvGrpSpPr/>
          <p:nvPr/>
        </p:nvGrpSpPr>
        <p:grpSpPr>
          <a:xfrm>
            <a:off x="1028700" y="3336765"/>
            <a:ext cx="7706957" cy="442506"/>
            <a:chOff x="0" y="0"/>
            <a:chExt cx="10275943" cy="590008"/>
          </a:xfrm>
        </p:grpSpPr>
        <p:sp>
          <p:nvSpPr>
            <p:cNvPr id="11" name="Freeform 11"/>
            <p:cNvSpPr/>
            <p:nvPr/>
          </p:nvSpPr>
          <p:spPr>
            <a:xfrm>
              <a:off x="0" y="0"/>
              <a:ext cx="466418" cy="590008"/>
            </a:xfrm>
            <a:custGeom>
              <a:avLst/>
              <a:gdLst/>
              <a:ahLst/>
              <a:cxnLst/>
              <a:rect l="l" t="t" r="r" b="b"/>
              <a:pathLst>
                <a:path w="466418" h="590008">
                  <a:moveTo>
                    <a:pt x="0" y="0"/>
                  </a:moveTo>
                  <a:lnTo>
                    <a:pt x="466418" y="0"/>
                  </a:lnTo>
                  <a:lnTo>
                    <a:pt x="466418" y="590008"/>
                  </a:lnTo>
                  <a:lnTo>
                    <a:pt x="0" y="590008"/>
                  </a:lnTo>
                  <a:lnTo>
                    <a:pt x="0" y="0"/>
                  </a:lnTo>
                  <a:close/>
                </a:path>
              </a:pathLst>
            </a:custGeom>
            <a:blipFill>
              <a:blip r:embed="rId3"/>
              <a:stretch>
                <a:fillRect l="-9336" r="-9336"/>
              </a:stretch>
            </a:blipFill>
          </p:spPr>
          <p:txBody>
            <a:bodyPr/>
            <a:lstStyle/>
            <a:p>
              <a:endParaRPr lang="nb-NO"/>
            </a:p>
          </p:txBody>
        </p:sp>
        <p:sp>
          <p:nvSpPr>
            <p:cNvPr id="12" name="TextBox 12"/>
            <p:cNvSpPr txBox="1"/>
            <p:nvPr/>
          </p:nvSpPr>
          <p:spPr>
            <a:xfrm>
              <a:off x="603263" y="-12239"/>
              <a:ext cx="9672680" cy="555098"/>
            </a:xfrm>
            <a:prstGeom prst="rect">
              <a:avLst/>
            </a:prstGeom>
          </p:spPr>
          <p:txBody>
            <a:bodyPr lIns="0" tIns="0" rIns="0" bIns="0" rtlCol="0" anchor="t">
              <a:spAutoFit/>
            </a:bodyPr>
            <a:lstStyle/>
            <a:p>
              <a:pPr algn="l">
                <a:lnSpc>
                  <a:spcPts val="3584"/>
                </a:lnSpc>
              </a:pPr>
              <a:r>
                <a:rPr lang="en-US" sz="2560" spc="76">
                  <a:solidFill>
                    <a:srgbClr val="005187"/>
                  </a:solidFill>
                  <a:latin typeface="Proxima Nova Light"/>
                  <a:ea typeface="Proxima Nova Light"/>
                  <a:cs typeface="Proxima Nova Light"/>
                  <a:sym typeface="Proxima Nova Light"/>
                </a:rPr>
                <a:t>Reelle forhandlinger</a:t>
              </a:r>
            </a:p>
          </p:txBody>
        </p:sp>
      </p:grpSp>
      <p:grpSp>
        <p:nvGrpSpPr>
          <p:cNvPr id="13" name="Group 13"/>
          <p:cNvGrpSpPr/>
          <p:nvPr/>
        </p:nvGrpSpPr>
        <p:grpSpPr>
          <a:xfrm>
            <a:off x="1028700" y="4028496"/>
            <a:ext cx="7706957" cy="442506"/>
            <a:chOff x="0" y="0"/>
            <a:chExt cx="10275943" cy="590008"/>
          </a:xfrm>
        </p:grpSpPr>
        <p:sp>
          <p:nvSpPr>
            <p:cNvPr id="14" name="Freeform 14"/>
            <p:cNvSpPr/>
            <p:nvPr/>
          </p:nvSpPr>
          <p:spPr>
            <a:xfrm>
              <a:off x="0" y="0"/>
              <a:ext cx="466418" cy="590008"/>
            </a:xfrm>
            <a:custGeom>
              <a:avLst/>
              <a:gdLst/>
              <a:ahLst/>
              <a:cxnLst/>
              <a:rect l="l" t="t" r="r" b="b"/>
              <a:pathLst>
                <a:path w="466418" h="590008">
                  <a:moveTo>
                    <a:pt x="0" y="0"/>
                  </a:moveTo>
                  <a:lnTo>
                    <a:pt x="466418" y="0"/>
                  </a:lnTo>
                  <a:lnTo>
                    <a:pt x="466418" y="590008"/>
                  </a:lnTo>
                  <a:lnTo>
                    <a:pt x="0" y="590008"/>
                  </a:lnTo>
                  <a:lnTo>
                    <a:pt x="0" y="0"/>
                  </a:lnTo>
                  <a:close/>
                </a:path>
              </a:pathLst>
            </a:custGeom>
            <a:blipFill>
              <a:blip r:embed="rId3"/>
              <a:stretch>
                <a:fillRect l="-9336" r="-9336"/>
              </a:stretch>
            </a:blipFill>
          </p:spPr>
          <p:txBody>
            <a:bodyPr/>
            <a:lstStyle/>
            <a:p>
              <a:endParaRPr lang="nb-NO"/>
            </a:p>
          </p:txBody>
        </p:sp>
        <p:sp>
          <p:nvSpPr>
            <p:cNvPr id="15" name="TextBox 15"/>
            <p:cNvSpPr txBox="1"/>
            <p:nvPr/>
          </p:nvSpPr>
          <p:spPr>
            <a:xfrm>
              <a:off x="603263" y="-12239"/>
              <a:ext cx="9672680" cy="555098"/>
            </a:xfrm>
            <a:prstGeom prst="rect">
              <a:avLst/>
            </a:prstGeom>
          </p:spPr>
          <p:txBody>
            <a:bodyPr lIns="0" tIns="0" rIns="0" bIns="0" rtlCol="0" anchor="t">
              <a:spAutoFit/>
            </a:bodyPr>
            <a:lstStyle/>
            <a:p>
              <a:pPr algn="l">
                <a:lnSpc>
                  <a:spcPts val="3584"/>
                </a:lnSpc>
              </a:pPr>
              <a:r>
                <a:rPr lang="en-US" sz="2560" spc="76">
                  <a:solidFill>
                    <a:srgbClr val="005187"/>
                  </a:solidFill>
                  <a:latin typeface="Proxima Nova Light"/>
                  <a:ea typeface="Proxima Nova Light"/>
                  <a:cs typeface="Proxima Nova Light"/>
                  <a:sym typeface="Proxima Nova Light"/>
                </a:rPr>
                <a:t>Fravær av politisk innblanding</a:t>
              </a:r>
            </a:p>
          </p:txBody>
        </p:sp>
      </p:grpSp>
      <p:pic>
        <p:nvPicPr>
          <p:cNvPr id="16" name="Bilde 15" descr="Et bilde som inneholder tekst, Font, Grafikk, symbol&#10;&#10;Automatisk generert beskrivelse">
            <a:extLst>
              <a:ext uri="{FF2B5EF4-FFF2-40B4-BE49-F238E27FC236}">
                <a16:creationId xmlns:a16="http://schemas.microsoft.com/office/drawing/2014/main" id="{C82E4E62-6C68-8A3C-BBC5-41A41EF25F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78150" y="9174438"/>
            <a:ext cx="3959865" cy="9107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33881"/>
            <a:ext cx="7487818" cy="830266"/>
            <a:chOff x="0" y="0"/>
            <a:chExt cx="9983757" cy="1107021"/>
          </a:xfrm>
        </p:grpSpPr>
        <p:sp>
          <p:nvSpPr>
            <p:cNvPr id="3" name="Freeform 3"/>
            <p:cNvSpPr/>
            <p:nvPr/>
          </p:nvSpPr>
          <p:spPr>
            <a:xfrm>
              <a:off x="0" y="0"/>
              <a:ext cx="453156" cy="573232"/>
            </a:xfrm>
            <a:custGeom>
              <a:avLst/>
              <a:gdLst/>
              <a:ahLst/>
              <a:cxnLst/>
              <a:rect l="l" t="t" r="r" b="b"/>
              <a:pathLst>
                <a:path w="453156" h="573232">
                  <a:moveTo>
                    <a:pt x="0" y="0"/>
                  </a:moveTo>
                  <a:lnTo>
                    <a:pt x="453156" y="0"/>
                  </a:lnTo>
                  <a:lnTo>
                    <a:pt x="453156" y="573232"/>
                  </a:lnTo>
                  <a:lnTo>
                    <a:pt x="0" y="573232"/>
                  </a:lnTo>
                  <a:lnTo>
                    <a:pt x="0" y="0"/>
                  </a:lnTo>
                  <a:close/>
                </a:path>
              </a:pathLst>
            </a:custGeom>
            <a:blipFill>
              <a:blip r:embed="rId3"/>
              <a:stretch>
                <a:fillRect l="-9336" r="-9336"/>
              </a:stretch>
            </a:blipFill>
          </p:spPr>
          <p:txBody>
            <a:bodyPr/>
            <a:lstStyle/>
            <a:p>
              <a:endParaRPr lang="nb-NO"/>
            </a:p>
          </p:txBody>
        </p:sp>
        <p:sp>
          <p:nvSpPr>
            <p:cNvPr id="4" name="TextBox 4"/>
            <p:cNvSpPr txBox="1"/>
            <p:nvPr/>
          </p:nvSpPr>
          <p:spPr>
            <a:xfrm>
              <a:off x="586109" y="-13245"/>
              <a:ext cx="9397647" cy="1120267"/>
            </a:xfrm>
            <a:prstGeom prst="rect">
              <a:avLst/>
            </a:prstGeom>
          </p:spPr>
          <p:txBody>
            <a:bodyPr lIns="0" tIns="0" rIns="0" bIns="0" rtlCol="0" anchor="t">
              <a:spAutoFit/>
            </a:bodyPr>
            <a:lstStyle/>
            <a:p>
              <a:pPr algn="l">
                <a:lnSpc>
                  <a:spcPts val="3482"/>
                </a:lnSpc>
              </a:pPr>
              <a:r>
                <a:rPr lang="en-US" sz="2487" spc="74">
                  <a:solidFill>
                    <a:srgbClr val="005187"/>
                  </a:solidFill>
                  <a:latin typeface="Proxima Nova Light"/>
                  <a:ea typeface="Proxima Nova Light"/>
                  <a:cs typeface="Proxima Nova Light"/>
                  <a:sym typeface="Proxima Nova Light"/>
                </a:rPr>
                <a:t>Proposisjon om tvungen lønnsnemd ble behandlet av Stortinget før sommeren</a:t>
              </a:r>
            </a:p>
          </p:txBody>
        </p:sp>
      </p:grpSp>
      <p:grpSp>
        <p:nvGrpSpPr>
          <p:cNvPr id="5" name="Group 5"/>
          <p:cNvGrpSpPr/>
          <p:nvPr/>
        </p:nvGrpSpPr>
        <p:grpSpPr>
          <a:xfrm>
            <a:off x="1028700" y="7032624"/>
            <a:ext cx="7487816" cy="855556"/>
            <a:chOff x="0" y="-13245"/>
            <a:chExt cx="9983755" cy="1140741"/>
          </a:xfrm>
        </p:grpSpPr>
        <p:sp>
          <p:nvSpPr>
            <p:cNvPr id="6" name="Freeform 6"/>
            <p:cNvSpPr/>
            <p:nvPr/>
          </p:nvSpPr>
          <p:spPr>
            <a:xfrm>
              <a:off x="0" y="0"/>
              <a:ext cx="453156" cy="573232"/>
            </a:xfrm>
            <a:custGeom>
              <a:avLst/>
              <a:gdLst/>
              <a:ahLst/>
              <a:cxnLst/>
              <a:rect l="l" t="t" r="r" b="b"/>
              <a:pathLst>
                <a:path w="453156" h="573232">
                  <a:moveTo>
                    <a:pt x="0" y="0"/>
                  </a:moveTo>
                  <a:lnTo>
                    <a:pt x="453156" y="0"/>
                  </a:lnTo>
                  <a:lnTo>
                    <a:pt x="453156" y="573232"/>
                  </a:lnTo>
                  <a:lnTo>
                    <a:pt x="0" y="573232"/>
                  </a:lnTo>
                  <a:lnTo>
                    <a:pt x="0" y="0"/>
                  </a:lnTo>
                  <a:close/>
                </a:path>
              </a:pathLst>
            </a:custGeom>
            <a:blipFill>
              <a:blip r:embed="rId3"/>
              <a:stretch>
                <a:fillRect l="-9336" r="-9336"/>
              </a:stretch>
            </a:blipFill>
          </p:spPr>
          <p:txBody>
            <a:bodyPr/>
            <a:lstStyle/>
            <a:p>
              <a:endParaRPr lang="nb-NO"/>
            </a:p>
          </p:txBody>
        </p:sp>
        <p:sp>
          <p:nvSpPr>
            <p:cNvPr id="7" name="TextBox 7"/>
            <p:cNvSpPr txBox="1"/>
            <p:nvPr/>
          </p:nvSpPr>
          <p:spPr>
            <a:xfrm>
              <a:off x="586109" y="-13245"/>
              <a:ext cx="9397646" cy="1140741"/>
            </a:xfrm>
            <a:prstGeom prst="rect">
              <a:avLst/>
            </a:prstGeom>
          </p:spPr>
          <p:txBody>
            <a:bodyPr lIns="0" tIns="0" rIns="0" bIns="0" rtlCol="0" anchor="t">
              <a:spAutoFit/>
            </a:bodyPr>
            <a:lstStyle/>
            <a:p>
              <a:pPr>
                <a:lnSpc>
                  <a:spcPts val="3482"/>
                </a:lnSpc>
              </a:pPr>
              <a:r>
                <a:rPr lang="en-US" sz="2450" spc="74">
                  <a:solidFill>
                    <a:srgbClr val="005187"/>
                  </a:solidFill>
                  <a:latin typeface="Proxima Nova Light"/>
                  <a:ea typeface="Proxima Nova Light"/>
                  <a:cs typeface="Proxima Nova Light"/>
                  <a:sym typeface="Proxima Nova Light"/>
                </a:rPr>
                <a:t>Rikslønnsnemnda - </a:t>
              </a:r>
              <a:r>
                <a:rPr lang="en-US" sz="2450" spc="74" err="1">
                  <a:solidFill>
                    <a:srgbClr val="005187"/>
                  </a:solidFill>
                  <a:latin typeface="Proxima Nova Light"/>
                  <a:ea typeface="Proxima Nova Light"/>
                  <a:cs typeface="Proxima Nova Light"/>
                  <a:sym typeface="Proxima Nova Light"/>
                </a:rPr>
                <a:t>kjennelse</a:t>
              </a:r>
              <a:r>
                <a:rPr lang="en-US" sz="2450" spc="74">
                  <a:solidFill>
                    <a:srgbClr val="005187"/>
                  </a:solidFill>
                  <a:latin typeface="Proxima Nova Light"/>
                  <a:ea typeface="Proxima Nova Light"/>
                  <a:cs typeface="Proxima Nova Light"/>
                  <a:sym typeface="Proxima Nova Light"/>
                </a:rPr>
                <a:t> - </a:t>
              </a:r>
              <a:r>
                <a:rPr lang="en-US" sz="2450" spc="74" err="1">
                  <a:solidFill>
                    <a:srgbClr val="005187"/>
                  </a:solidFill>
                  <a:latin typeface="Proxima Nova Light"/>
                  <a:ea typeface="Proxima Nova Light"/>
                  <a:cs typeface="Proxima Nova Light"/>
                  <a:sym typeface="Proxima Nova Light"/>
                </a:rPr>
                <a:t>først</a:t>
              </a:r>
              <a:r>
                <a:rPr lang="en-US" sz="2450" spc="74">
                  <a:solidFill>
                    <a:srgbClr val="005187"/>
                  </a:solidFill>
                  <a:latin typeface="Proxima Nova Light"/>
                  <a:ea typeface="Proxima Nova Light"/>
                  <a:cs typeface="Proxima Nova Light"/>
                  <a:sym typeface="Proxima Nova Light"/>
                </a:rPr>
                <a:t> da er et </a:t>
              </a:r>
              <a:r>
                <a:rPr lang="en-US" sz="2450" spc="74" err="1">
                  <a:solidFill>
                    <a:srgbClr val="005187"/>
                  </a:solidFill>
                  <a:latin typeface="Proxima Nova Light"/>
                  <a:ea typeface="Proxima Nova Light"/>
                  <a:cs typeface="Proxima Nova Light"/>
                  <a:sym typeface="Proxima Nova Light"/>
                </a:rPr>
                <a:t>resultat</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klart</a:t>
              </a:r>
              <a:endParaRPr lang="en-US" sz="2450" spc="74">
                <a:solidFill>
                  <a:srgbClr val="005187"/>
                </a:solidFill>
                <a:latin typeface="Proxima Nova Light"/>
                <a:ea typeface="Proxima Nova Light"/>
                <a:cs typeface="Proxima Nova Light"/>
              </a:endParaRPr>
            </a:p>
          </p:txBody>
        </p:sp>
      </p:grpSp>
      <p:sp>
        <p:nvSpPr>
          <p:cNvPr id="8" name="Freeform 8"/>
          <p:cNvSpPr/>
          <p:nvPr/>
        </p:nvSpPr>
        <p:spPr>
          <a:xfrm>
            <a:off x="9308357" y="1889391"/>
            <a:ext cx="7950943" cy="5970671"/>
          </a:xfrm>
          <a:custGeom>
            <a:avLst/>
            <a:gdLst/>
            <a:ahLst/>
            <a:cxnLst/>
            <a:rect l="l" t="t" r="r" b="b"/>
            <a:pathLst>
              <a:path w="7950943" h="5970671">
                <a:moveTo>
                  <a:pt x="0" y="0"/>
                </a:moveTo>
                <a:lnTo>
                  <a:pt x="7950943" y="0"/>
                </a:lnTo>
                <a:lnTo>
                  <a:pt x="7950943" y="5970671"/>
                </a:lnTo>
                <a:lnTo>
                  <a:pt x="0" y="5970671"/>
                </a:lnTo>
                <a:lnTo>
                  <a:pt x="0" y="0"/>
                </a:lnTo>
                <a:close/>
              </a:path>
            </a:pathLst>
          </a:custGeom>
          <a:blipFill>
            <a:blip r:embed="rId4"/>
            <a:stretch>
              <a:fillRect/>
            </a:stretch>
          </a:blipFill>
        </p:spPr>
        <p:txBody>
          <a:bodyPr/>
          <a:lstStyle/>
          <a:p>
            <a:endParaRPr lang="nb-NO"/>
          </a:p>
        </p:txBody>
      </p:sp>
      <p:sp>
        <p:nvSpPr>
          <p:cNvPr id="9" name="TextBox 9"/>
          <p:cNvSpPr txBox="1"/>
          <p:nvPr/>
        </p:nvSpPr>
        <p:spPr>
          <a:xfrm>
            <a:off x="1028700" y="1844083"/>
            <a:ext cx="8066073" cy="732188"/>
          </a:xfrm>
          <a:prstGeom prst="rect">
            <a:avLst/>
          </a:prstGeom>
        </p:spPr>
        <p:txBody>
          <a:bodyPr lIns="0" tIns="0" rIns="0" bIns="0" rtlCol="0" anchor="t">
            <a:spAutoFit/>
          </a:bodyPr>
          <a:lstStyle/>
          <a:p>
            <a:pPr algn="l">
              <a:lnSpc>
                <a:spcPts val="6190"/>
              </a:lnSpc>
            </a:pPr>
            <a:r>
              <a:rPr lang="en-US" sz="4750">
                <a:solidFill>
                  <a:srgbClr val="005187"/>
                </a:solidFill>
                <a:latin typeface="Proxima Nova Light"/>
              </a:rPr>
              <a:t>Etter </a:t>
            </a:r>
            <a:r>
              <a:rPr lang="en-US" sz="4750" err="1">
                <a:solidFill>
                  <a:srgbClr val="005187"/>
                </a:solidFill>
                <a:latin typeface="Proxima Nova Light"/>
              </a:rPr>
              <a:t>streiken</a:t>
            </a:r>
            <a:r>
              <a:rPr lang="en-US" sz="4750">
                <a:solidFill>
                  <a:srgbClr val="005187"/>
                </a:solidFill>
                <a:latin typeface="Proxima Nova Light"/>
              </a:rPr>
              <a:t> – </a:t>
            </a:r>
            <a:r>
              <a:rPr lang="en-US" sz="4750" err="1">
                <a:solidFill>
                  <a:srgbClr val="005187"/>
                </a:solidFill>
                <a:latin typeface="Proxima Nova Light"/>
              </a:rPr>
              <a:t>veien</a:t>
            </a:r>
            <a:r>
              <a:rPr lang="en-US" sz="4750">
                <a:solidFill>
                  <a:srgbClr val="005187"/>
                </a:solidFill>
                <a:latin typeface="Proxima Nova Light"/>
              </a:rPr>
              <a:t> </a:t>
            </a:r>
            <a:r>
              <a:rPr lang="en-US" sz="4750" err="1">
                <a:solidFill>
                  <a:srgbClr val="005187"/>
                </a:solidFill>
                <a:latin typeface="Proxima Nova Light"/>
              </a:rPr>
              <a:t>videre</a:t>
            </a:r>
            <a:r>
              <a:rPr lang="en-US" sz="4750">
                <a:solidFill>
                  <a:srgbClr val="005187"/>
                </a:solidFill>
                <a:latin typeface="Proxima Nova Light"/>
              </a:rPr>
              <a:t>?</a:t>
            </a:r>
            <a:endParaRPr lang="en-US" sz="4422" spc="309">
              <a:solidFill>
                <a:srgbClr val="005187"/>
              </a:solidFill>
              <a:latin typeface="Proxima Nova Light"/>
              <a:ea typeface="Proxima Nova Light"/>
              <a:cs typeface="Proxima Nova Light"/>
              <a:sym typeface="Proxima Nova Light"/>
            </a:endParaRPr>
          </a:p>
        </p:txBody>
      </p:sp>
      <p:sp>
        <p:nvSpPr>
          <p:cNvPr id="10" name="TextBox 10"/>
          <p:cNvSpPr txBox="1"/>
          <p:nvPr/>
        </p:nvSpPr>
        <p:spPr>
          <a:xfrm>
            <a:off x="9308357" y="8039912"/>
            <a:ext cx="7196637" cy="638853"/>
          </a:xfrm>
          <a:prstGeom prst="rect">
            <a:avLst/>
          </a:prstGeom>
        </p:spPr>
        <p:txBody>
          <a:bodyPr lIns="0" tIns="0" rIns="0" bIns="0" rtlCol="0" anchor="t">
            <a:spAutoFit/>
          </a:bodyPr>
          <a:lstStyle/>
          <a:p>
            <a:pPr algn="l">
              <a:lnSpc>
                <a:spcPts val="2587"/>
              </a:lnSpc>
            </a:pPr>
            <a:r>
              <a:rPr lang="en-US" sz="1848" spc="55">
                <a:solidFill>
                  <a:srgbClr val="005187"/>
                </a:solidFill>
                <a:latin typeface="Proxima Nova Light Italics"/>
                <a:ea typeface="Proxima Nova Light Italics"/>
                <a:cs typeface="Proxima Nova Light Italics"/>
                <a:sym typeface="Proxima Nova Light Italics"/>
              </a:rPr>
              <a:t>Kari Tønnessen Nordli, leder i Akademikerne stat Foto: Akademikerne</a:t>
            </a:r>
          </a:p>
        </p:txBody>
      </p:sp>
      <p:grpSp>
        <p:nvGrpSpPr>
          <p:cNvPr id="11" name="Group 11"/>
          <p:cNvGrpSpPr/>
          <p:nvPr/>
        </p:nvGrpSpPr>
        <p:grpSpPr>
          <a:xfrm>
            <a:off x="1028700" y="5308671"/>
            <a:ext cx="7069175" cy="1190962"/>
            <a:chOff x="0" y="0"/>
            <a:chExt cx="9425566" cy="1587949"/>
          </a:xfrm>
        </p:grpSpPr>
        <p:sp>
          <p:nvSpPr>
            <p:cNvPr id="12" name="Freeform 12"/>
            <p:cNvSpPr/>
            <p:nvPr/>
          </p:nvSpPr>
          <p:spPr>
            <a:xfrm>
              <a:off x="0" y="0"/>
              <a:ext cx="427820" cy="541183"/>
            </a:xfrm>
            <a:custGeom>
              <a:avLst/>
              <a:gdLst/>
              <a:ahLst/>
              <a:cxnLst/>
              <a:rect l="l" t="t" r="r" b="b"/>
              <a:pathLst>
                <a:path w="427820" h="541183">
                  <a:moveTo>
                    <a:pt x="0" y="0"/>
                  </a:moveTo>
                  <a:lnTo>
                    <a:pt x="427820" y="0"/>
                  </a:lnTo>
                  <a:lnTo>
                    <a:pt x="427820" y="541183"/>
                  </a:lnTo>
                  <a:lnTo>
                    <a:pt x="0" y="541183"/>
                  </a:lnTo>
                  <a:lnTo>
                    <a:pt x="0" y="0"/>
                  </a:lnTo>
                  <a:close/>
                </a:path>
              </a:pathLst>
            </a:custGeom>
            <a:blipFill>
              <a:blip r:embed="rId3"/>
              <a:stretch>
                <a:fillRect l="-9336" r="-9336"/>
              </a:stretch>
            </a:blipFill>
          </p:spPr>
          <p:txBody>
            <a:bodyPr/>
            <a:lstStyle/>
            <a:p>
              <a:endParaRPr lang="nb-NO"/>
            </a:p>
          </p:txBody>
        </p:sp>
        <p:sp>
          <p:nvSpPr>
            <p:cNvPr id="13" name="TextBox 13"/>
            <p:cNvSpPr txBox="1"/>
            <p:nvPr/>
          </p:nvSpPr>
          <p:spPr>
            <a:xfrm>
              <a:off x="553340" y="-15168"/>
              <a:ext cx="8872226" cy="1603116"/>
            </a:xfrm>
            <a:prstGeom prst="rect">
              <a:avLst/>
            </a:prstGeom>
          </p:spPr>
          <p:txBody>
            <a:bodyPr lIns="0" tIns="0" rIns="0" bIns="0" rtlCol="0" anchor="t">
              <a:spAutoFit/>
            </a:bodyPr>
            <a:lstStyle/>
            <a:p>
              <a:pPr algn="l">
                <a:lnSpc>
                  <a:spcPts val="3287"/>
                </a:lnSpc>
              </a:pPr>
              <a:r>
                <a:rPr lang="en-US" sz="2348" spc="70">
                  <a:solidFill>
                    <a:srgbClr val="005187"/>
                  </a:solidFill>
                  <a:latin typeface="Proxima Nova Light"/>
                  <a:ea typeface="Proxima Nova Light"/>
                  <a:cs typeface="Proxima Nova Light"/>
                  <a:sym typeface="Proxima Nova Light"/>
                </a:rPr>
                <a:t>Lønnsnemnd november 2024 – her avgjøres det hvilken hovedtariffavtale Akademikerne skal ha fremover</a:t>
              </a:r>
            </a:p>
          </p:txBody>
        </p:sp>
      </p:grpSp>
      <p:pic>
        <p:nvPicPr>
          <p:cNvPr id="14" name="Bilde 13" descr="Et bilde som inneholder tekst, Font, Grafikk, symbol&#10;&#10;Automatisk generert beskrivelse">
            <a:extLst>
              <a:ext uri="{FF2B5EF4-FFF2-40B4-BE49-F238E27FC236}">
                <a16:creationId xmlns:a16="http://schemas.microsoft.com/office/drawing/2014/main" id="{1F2364B5-9F78-F305-CCB7-B54960E68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78150" y="9174438"/>
            <a:ext cx="3959865" cy="9107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33498" y="2251422"/>
            <a:ext cx="6571857" cy="3645037"/>
            <a:chOff x="-66598" y="-21287"/>
            <a:chExt cx="8762476" cy="4860052"/>
          </a:xfrm>
        </p:grpSpPr>
        <p:sp>
          <p:nvSpPr>
            <p:cNvPr id="3" name="Freeform 3"/>
            <p:cNvSpPr/>
            <p:nvPr/>
          </p:nvSpPr>
          <p:spPr>
            <a:xfrm>
              <a:off x="-66598" y="1247996"/>
              <a:ext cx="394700" cy="597967"/>
            </a:xfrm>
            <a:custGeom>
              <a:avLst/>
              <a:gdLst/>
              <a:ahLst/>
              <a:cxnLst/>
              <a:rect l="l" t="t" r="r" b="b"/>
              <a:pathLst>
                <a:path w="394700" h="597967">
                  <a:moveTo>
                    <a:pt x="0" y="0"/>
                  </a:moveTo>
                  <a:lnTo>
                    <a:pt x="394700" y="0"/>
                  </a:lnTo>
                  <a:lnTo>
                    <a:pt x="394700" y="597967"/>
                  </a:lnTo>
                  <a:lnTo>
                    <a:pt x="0" y="597967"/>
                  </a:lnTo>
                  <a:lnTo>
                    <a:pt x="0" y="0"/>
                  </a:lnTo>
                  <a:close/>
                </a:path>
              </a:pathLst>
            </a:custGeom>
            <a:blipFill>
              <a:blip r:embed="rId3"/>
              <a:stretch>
                <a:fillRect l="-21064" r="-21064"/>
              </a:stretch>
            </a:blipFill>
          </p:spPr>
          <p:txBody>
            <a:bodyPr/>
            <a:lstStyle/>
            <a:p>
              <a:endParaRPr lang="nb-NO"/>
            </a:p>
          </p:txBody>
        </p:sp>
        <p:sp>
          <p:nvSpPr>
            <p:cNvPr id="4" name="TextBox 4"/>
            <p:cNvSpPr txBox="1"/>
            <p:nvPr/>
          </p:nvSpPr>
          <p:spPr>
            <a:xfrm>
              <a:off x="510504" y="-21287"/>
              <a:ext cx="8185374" cy="4860052"/>
            </a:xfrm>
            <a:prstGeom prst="rect">
              <a:avLst/>
            </a:prstGeom>
          </p:spPr>
          <p:txBody>
            <a:bodyPr lIns="0" tIns="0" rIns="0" bIns="0" rtlCol="0" anchor="t">
              <a:spAutoFit/>
            </a:bodyPr>
            <a:lstStyle/>
            <a:p>
              <a:pPr>
                <a:lnSpc>
                  <a:spcPts val="3632"/>
                </a:lnSpc>
              </a:pPr>
              <a:endParaRPr lang="en-US" sz="2550" spc="77">
                <a:solidFill>
                  <a:srgbClr val="005187"/>
                </a:solidFill>
                <a:latin typeface="Proxima Nova Light"/>
                <a:ea typeface="Proxima Nova Light"/>
                <a:cs typeface="Proxima Nova Light"/>
                <a:sym typeface="Proxima Nova Light"/>
              </a:endParaRPr>
            </a:p>
            <a:p>
              <a:pPr>
                <a:lnSpc>
                  <a:spcPts val="3632"/>
                </a:lnSpc>
              </a:pPr>
              <a:endParaRPr lang="en-US" sz="2550" spc="77">
                <a:solidFill>
                  <a:srgbClr val="005187"/>
                </a:solidFill>
                <a:latin typeface="Proxima Nova Light"/>
                <a:ea typeface="Proxima Nova Light"/>
                <a:cs typeface="Proxima Nova Light"/>
                <a:sym typeface="Proxima Nova Light"/>
              </a:endParaRPr>
            </a:p>
            <a:p>
              <a:pPr>
                <a:lnSpc>
                  <a:spcPts val="3632"/>
                </a:lnSpc>
              </a:pPr>
              <a:r>
                <a:rPr lang="en-US" sz="2550" spc="77" err="1">
                  <a:solidFill>
                    <a:srgbClr val="005187"/>
                  </a:solidFill>
                  <a:latin typeface="Proxima Nova Light"/>
                  <a:ea typeface="Proxima Nova Light"/>
                  <a:cs typeface="Proxima Nova Light"/>
                  <a:sym typeface="Proxima Nova Light"/>
                </a:rPr>
                <a:t>Vår</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sak</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behandles</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i</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Rikslønnsnemnda</a:t>
              </a:r>
              <a:r>
                <a:rPr lang="en-US" sz="2550" spc="77">
                  <a:solidFill>
                    <a:srgbClr val="005187"/>
                  </a:solidFill>
                  <a:latin typeface="Proxima Nova Light"/>
                  <a:ea typeface="Proxima Nova Light"/>
                  <a:cs typeface="Proxima Nova Light"/>
                  <a:sym typeface="Proxima Nova Light"/>
                </a:rPr>
                <a:t> 7. </a:t>
              </a:r>
              <a:r>
                <a:rPr lang="en-US" sz="2550" spc="77" err="1">
                  <a:solidFill>
                    <a:srgbClr val="005187"/>
                  </a:solidFill>
                  <a:latin typeface="Proxima Nova Light"/>
                  <a:ea typeface="Proxima Nova Light"/>
                  <a:cs typeface="Proxima Nova Light"/>
                  <a:sym typeface="Proxima Nova Light"/>
                </a:rPr>
                <a:t>november</a:t>
              </a:r>
              <a:r>
                <a:rPr lang="en-US" sz="2550" spc="77">
                  <a:solidFill>
                    <a:srgbClr val="005187"/>
                  </a:solidFill>
                  <a:latin typeface="Proxima Nova Light"/>
                  <a:ea typeface="Proxima Nova Light"/>
                  <a:cs typeface="Proxima Nova Light"/>
                  <a:sym typeface="Proxima Nova Light"/>
                </a:rPr>
                <a:t>.  </a:t>
              </a:r>
              <a:endParaRPr lang="en-US">
                <a:solidFill>
                  <a:srgbClr val="000000"/>
                </a:solidFill>
                <a:latin typeface="Calibri"/>
                <a:ea typeface="Proxima Nova Light"/>
                <a:cs typeface="Calibri"/>
              </a:endParaRPr>
            </a:p>
            <a:p>
              <a:pPr>
                <a:lnSpc>
                  <a:spcPts val="3632"/>
                </a:lnSpc>
              </a:pPr>
              <a:endParaRPr lang="en-US" sz="2550" spc="77">
                <a:solidFill>
                  <a:srgbClr val="005187"/>
                </a:solidFill>
                <a:latin typeface="Proxima Nova Light"/>
                <a:ea typeface="Proxima Nova Light"/>
                <a:cs typeface="Proxima Nova Light"/>
              </a:endParaRPr>
            </a:p>
            <a:p>
              <a:pPr>
                <a:lnSpc>
                  <a:spcPts val="3632"/>
                </a:lnSpc>
              </a:pPr>
              <a:r>
                <a:rPr lang="en-US" sz="2550" spc="77" err="1">
                  <a:solidFill>
                    <a:srgbClr val="005187"/>
                  </a:solidFill>
                  <a:latin typeface="Proxima Nova Light"/>
                  <a:ea typeface="Proxima Nova Light"/>
                  <a:cs typeface="Proxima Nova Light"/>
                  <a:sym typeface="Proxima Nova Light"/>
                </a:rPr>
                <a:t>Kjennelsene</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vil</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ikke</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foreligge</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før</a:t>
              </a:r>
              <a:r>
                <a:rPr lang="en-US" sz="2550" spc="77">
                  <a:solidFill>
                    <a:srgbClr val="005187"/>
                  </a:solidFill>
                  <a:latin typeface="Proxima Nova Light"/>
                  <a:ea typeface="Proxima Nova Light"/>
                  <a:cs typeface="Proxima Nova Light"/>
                  <a:sym typeface="Proxima Nova Light"/>
                </a:rPr>
                <a:t> alle </a:t>
              </a:r>
              <a:r>
                <a:rPr lang="en-US" sz="2550" spc="77" err="1">
                  <a:solidFill>
                    <a:srgbClr val="005187"/>
                  </a:solidFill>
                  <a:latin typeface="Proxima Nova Light"/>
                  <a:ea typeface="Proxima Nova Light"/>
                  <a:cs typeface="Proxima Nova Light"/>
                  <a:sym typeface="Proxima Nova Light"/>
                </a:rPr>
                <a:t>sakene</a:t>
              </a:r>
              <a:r>
                <a:rPr lang="en-US" sz="2550" spc="77">
                  <a:solidFill>
                    <a:srgbClr val="005187"/>
                  </a:solidFill>
                  <a:latin typeface="Proxima Nova Light"/>
                  <a:ea typeface="Proxima Nova Light"/>
                  <a:cs typeface="Proxima Nova Light"/>
                  <a:sym typeface="Proxima Nova Light"/>
                </a:rPr>
                <a:t> er </a:t>
              </a:r>
              <a:r>
                <a:rPr lang="en-US" sz="2550" spc="77" err="1">
                  <a:solidFill>
                    <a:srgbClr val="005187"/>
                  </a:solidFill>
                  <a:latin typeface="Proxima Nova Light"/>
                  <a:ea typeface="Proxima Nova Light"/>
                  <a:cs typeface="Proxima Nova Light"/>
                  <a:sym typeface="Proxima Nova Light"/>
                </a:rPr>
                <a:t>behandlet</a:t>
              </a:r>
              <a:r>
                <a:rPr lang="en-US" sz="2550" spc="77">
                  <a:solidFill>
                    <a:srgbClr val="005187"/>
                  </a:solidFill>
                  <a:latin typeface="Proxima Nova Light"/>
                  <a:ea typeface="Proxima Nova Light"/>
                  <a:cs typeface="Proxima Nova Light"/>
                  <a:sym typeface="Proxima Nova Light"/>
                </a:rPr>
                <a:t>.</a:t>
              </a:r>
              <a:endParaRPr lang="en-US">
                <a:cs typeface="Calibri"/>
              </a:endParaRPr>
            </a:p>
            <a:p>
              <a:pPr algn="l">
                <a:lnSpc>
                  <a:spcPts val="3632"/>
                </a:lnSpc>
              </a:pPr>
              <a:endParaRPr lang="en-US" sz="2550" spc="77">
                <a:solidFill>
                  <a:srgbClr val="005187"/>
                </a:solidFill>
                <a:latin typeface="Proxima Nova Light"/>
                <a:ea typeface="Proxima Nova Light"/>
                <a:cs typeface="Proxima Nova Light"/>
              </a:endParaRPr>
            </a:p>
          </p:txBody>
        </p:sp>
      </p:grpSp>
      <p:grpSp>
        <p:nvGrpSpPr>
          <p:cNvPr id="5" name="Group 5"/>
          <p:cNvGrpSpPr/>
          <p:nvPr/>
        </p:nvGrpSpPr>
        <p:grpSpPr>
          <a:xfrm>
            <a:off x="10383446" y="6255610"/>
            <a:ext cx="7253804" cy="1336713"/>
            <a:chOff x="0" y="-17261"/>
            <a:chExt cx="9671731" cy="1782285"/>
          </a:xfrm>
        </p:grpSpPr>
        <p:sp>
          <p:nvSpPr>
            <p:cNvPr id="6" name="Freeform 6"/>
            <p:cNvSpPr/>
            <p:nvPr/>
          </p:nvSpPr>
          <p:spPr>
            <a:xfrm>
              <a:off x="0" y="0"/>
              <a:ext cx="438993" cy="665071"/>
            </a:xfrm>
            <a:custGeom>
              <a:avLst/>
              <a:gdLst/>
              <a:ahLst/>
              <a:cxnLst/>
              <a:rect l="l" t="t" r="r" b="b"/>
              <a:pathLst>
                <a:path w="438993" h="665071">
                  <a:moveTo>
                    <a:pt x="0" y="0"/>
                  </a:moveTo>
                  <a:lnTo>
                    <a:pt x="438993" y="0"/>
                  </a:lnTo>
                  <a:lnTo>
                    <a:pt x="438993" y="665071"/>
                  </a:lnTo>
                  <a:lnTo>
                    <a:pt x="0" y="665071"/>
                  </a:lnTo>
                  <a:lnTo>
                    <a:pt x="0" y="0"/>
                  </a:lnTo>
                  <a:close/>
                </a:path>
              </a:pathLst>
            </a:custGeom>
            <a:blipFill>
              <a:blip r:embed="rId3"/>
              <a:stretch>
                <a:fillRect l="-21064" r="-21064"/>
              </a:stretch>
            </a:blipFill>
          </p:spPr>
          <p:txBody>
            <a:bodyPr/>
            <a:lstStyle/>
            <a:p>
              <a:endParaRPr lang="nb-NO"/>
            </a:p>
          </p:txBody>
        </p:sp>
        <p:sp>
          <p:nvSpPr>
            <p:cNvPr id="7" name="TextBox 7"/>
            <p:cNvSpPr txBox="1"/>
            <p:nvPr/>
          </p:nvSpPr>
          <p:spPr>
            <a:xfrm>
              <a:off x="567792" y="-17261"/>
              <a:ext cx="9103939" cy="1782285"/>
            </a:xfrm>
            <a:prstGeom prst="rect">
              <a:avLst/>
            </a:prstGeom>
          </p:spPr>
          <p:txBody>
            <a:bodyPr lIns="0" tIns="0" rIns="0" bIns="0" rtlCol="0" anchor="t">
              <a:spAutoFit/>
            </a:bodyPr>
            <a:lstStyle/>
            <a:p>
              <a:pPr>
                <a:lnSpc>
                  <a:spcPts val="3620"/>
                </a:lnSpc>
              </a:pPr>
              <a:r>
                <a:rPr lang="en-US" sz="2550" spc="77">
                  <a:solidFill>
                    <a:srgbClr val="005187"/>
                  </a:solidFill>
                  <a:latin typeface="Proxima Nova Light"/>
                  <a:ea typeface="Proxima Nova Light"/>
                  <a:cs typeface="Proxima Nova Light"/>
                  <a:sym typeface="Proxima Nova Light"/>
                </a:rPr>
                <a:t>Advokat Tore </a:t>
              </a:r>
              <a:r>
                <a:rPr lang="en-US" sz="2550" spc="77" err="1">
                  <a:solidFill>
                    <a:srgbClr val="005187"/>
                  </a:solidFill>
                  <a:latin typeface="Proxima Nova Light"/>
                  <a:ea typeface="Proxima Nova Light"/>
                  <a:cs typeface="Proxima Nova Light"/>
                  <a:sym typeface="Proxima Nova Light"/>
                </a:rPr>
                <a:t>Lerheim</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prosederer</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saken</a:t>
              </a:r>
              <a:r>
                <a:rPr lang="en-US" sz="2550" spc="77">
                  <a:solidFill>
                    <a:srgbClr val="005187"/>
                  </a:solidFill>
                  <a:latin typeface="Proxima Nova Light"/>
                  <a:ea typeface="Proxima Nova Light"/>
                  <a:cs typeface="Proxima Nova Light"/>
                  <a:sym typeface="Proxima Nova Light"/>
                </a:rPr>
                <a:t> for </a:t>
              </a:r>
              <a:r>
                <a:rPr lang="en-US" sz="2550" spc="77" err="1">
                  <a:solidFill>
                    <a:srgbClr val="005187"/>
                  </a:solidFill>
                  <a:latin typeface="Proxima Nova Light"/>
                  <a:ea typeface="Proxima Nova Light"/>
                  <a:cs typeface="Proxima Nova Light"/>
                  <a:sym typeface="Proxima Nova Light"/>
                </a:rPr>
                <a:t>oss</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selvsagt</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i</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tett</a:t>
              </a:r>
              <a:r>
                <a:rPr lang="en-US" sz="2550" spc="77">
                  <a:solidFill>
                    <a:srgbClr val="005187"/>
                  </a:solidFill>
                  <a:latin typeface="Proxima Nova Light"/>
                  <a:ea typeface="Proxima Nova Light"/>
                  <a:cs typeface="Proxima Nova Light"/>
                  <a:sym typeface="Proxima Nova Light"/>
                </a:rPr>
                <a:t> </a:t>
              </a:r>
              <a:r>
                <a:rPr lang="en-US" sz="2550" spc="77" err="1">
                  <a:solidFill>
                    <a:srgbClr val="005187"/>
                  </a:solidFill>
                  <a:latin typeface="Proxima Nova Light"/>
                  <a:ea typeface="Proxima Nova Light"/>
                  <a:cs typeface="Proxima Nova Light"/>
                  <a:sym typeface="Proxima Nova Light"/>
                </a:rPr>
                <a:t>samarbeid</a:t>
              </a:r>
              <a:r>
                <a:rPr lang="en-US" sz="2550" spc="77">
                  <a:solidFill>
                    <a:srgbClr val="005187"/>
                  </a:solidFill>
                  <a:latin typeface="Proxima Nova Light"/>
                  <a:ea typeface="Proxima Nova Light"/>
                  <a:cs typeface="Proxima Nova Light"/>
                  <a:sym typeface="Proxima Nova Light"/>
                </a:rPr>
                <a:t> med </a:t>
              </a:r>
              <a:r>
                <a:rPr lang="en-US" sz="2550" spc="77" err="1">
                  <a:solidFill>
                    <a:srgbClr val="005187"/>
                  </a:solidFill>
                  <a:latin typeface="Proxima Nova Light"/>
                  <a:ea typeface="Proxima Nova Light"/>
                  <a:cs typeface="Proxima Nova Light"/>
                  <a:sym typeface="Proxima Nova Light"/>
                </a:rPr>
                <a:t>sekretariatet</a:t>
              </a:r>
              <a:r>
                <a:rPr lang="en-US" sz="2550" spc="77">
                  <a:solidFill>
                    <a:srgbClr val="005187"/>
                  </a:solidFill>
                  <a:latin typeface="Proxima Nova Light"/>
                  <a:ea typeface="Proxima Nova Light"/>
                  <a:cs typeface="Proxima Nova Light"/>
                  <a:sym typeface="Proxima Nova Light"/>
                </a:rPr>
                <a:t> og </a:t>
              </a:r>
              <a:r>
                <a:rPr lang="en-US" sz="2550" spc="77" err="1">
                  <a:solidFill>
                    <a:srgbClr val="005187"/>
                  </a:solidFill>
                  <a:latin typeface="Proxima Nova Light"/>
                  <a:ea typeface="Proxima Nova Light"/>
                  <a:cs typeface="Proxima Nova Light"/>
                  <a:sym typeface="Proxima Nova Light"/>
                </a:rPr>
                <a:t>utvalget</a:t>
              </a:r>
              <a:r>
                <a:rPr lang="en-US" sz="2550" spc="77">
                  <a:solidFill>
                    <a:srgbClr val="005187"/>
                  </a:solidFill>
                  <a:latin typeface="Proxima Nova Light"/>
                  <a:ea typeface="Proxima Nova Light"/>
                  <a:cs typeface="Proxima Nova Light"/>
                  <a:sym typeface="Proxima Nova Light"/>
                </a:rPr>
                <a:t>. </a:t>
              </a:r>
              <a:endParaRPr lang="en-US" sz="2550" spc="77">
                <a:solidFill>
                  <a:srgbClr val="005187"/>
                </a:solidFill>
                <a:latin typeface="Proxima Nova Light"/>
                <a:ea typeface="Proxima Nova Light"/>
                <a:cs typeface="Proxima Nova Light"/>
              </a:endParaRPr>
            </a:p>
          </p:txBody>
        </p:sp>
      </p:grpSp>
      <p:sp>
        <p:nvSpPr>
          <p:cNvPr id="8" name="Freeform 8"/>
          <p:cNvSpPr/>
          <p:nvPr/>
        </p:nvSpPr>
        <p:spPr>
          <a:xfrm>
            <a:off x="945962" y="2267387"/>
            <a:ext cx="8198038" cy="6031109"/>
          </a:xfrm>
          <a:custGeom>
            <a:avLst/>
            <a:gdLst/>
            <a:ahLst/>
            <a:cxnLst/>
            <a:rect l="l" t="t" r="r" b="b"/>
            <a:pathLst>
              <a:path w="8198038" h="6031109">
                <a:moveTo>
                  <a:pt x="0" y="0"/>
                </a:moveTo>
                <a:lnTo>
                  <a:pt x="8198038" y="0"/>
                </a:lnTo>
                <a:lnTo>
                  <a:pt x="8198038" y="6031109"/>
                </a:lnTo>
                <a:lnTo>
                  <a:pt x="0" y="6031109"/>
                </a:lnTo>
                <a:lnTo>
                  <a:pt x="0" y="0"/>
                </a:lnTo>
                <a:close/>
              </a:path>
            </a:pathLst>
          </a:custGeom>
          <a:blipFill>
            <a:blip r:embed="rId4"/>
            <a:stretch>
              <a:fillRect/>
            </a:stretch>
          </a:blipFill>
        </p:spPr>
        <p:txBody>
          <a:bodyPr/>
          <a:lstStyle/>
          <a:p>
            <a:endParaRPr lang="nb-NO"/>
          </a:p>
        </p:txBody>
      </p:sp>
      <p:sp>
        <p:nvSpPr>
          <p:cNvPr id="9" name="TextBox 9"/>
          <p:cNvSpPr txBox="1"/>
          <p:nvPr/>
        </p:nvSpPr>
        <p:spPr>
          <a:xfrm>
            <a:off x="1028700" y="8480690"/>
            <a:ext cx="8115300" cy="1286553"/>
          </a:xfrm>
          <a:prstGeom prst="rect">
            <a:avLst/>
          </a:prstGeom>
        </p:spPr>
        <p:txBody>
          <a:bodyPr lIns="0" tIns="0" rIns="0" bIns="0" rtlCol="0" anchor="t">
            <a:spAutoFit/>
          </a:bodyPr>
          <a:lstStyle/>
          <a:p>
            <a:pPr algn="l">
              <a:lnSpc>
                <a:spcPts val="2587"/>
              </a:lnSpc>
            </a:pPr>
            <a:r>
              <a:rPr lang="en-US" sz="1848" spc="55">
                <a:solidFill>
                  <a:srgbClr val="005187"/>
                </a:solidFill>
                <a:latin typeface="Proxima Nova Light Italics"/>
                <a:ea typeface="Proxima Nova Light Italics"/>
                <a:cs typeface="Proxima Nova Light Italics"/>
                <a:sym typeface="Proxima Nova Light Italics"/>
              </a:rPr>
              <a:t>Sverre Bromander (president i Juristforbundet), Rannveig Sørskaar (leder av Juristforbundet - Stat) og Benedicte Gram-Knutsen (visepresident i Juristforbundet) </a:t>
            </a:r>
          </a:p>
          <a:p>
            <a:pPr algn="l">
              <a:lnSpc>
                <a:spcPts val="2587"/>
              </a:lnSpc>
            </a:pPr>
            <a:r>
              <a:rPr lang="en-US" sz="1848" spc="55">
                <a:solidFill>
                  <a:srgbClr val="005187"/>
                </a:solidFill>
                <a:latin typeface="Proxima Nova Light Italics"/>
                <a:ea typeface="Proxima Nova Light Italics"/>
                <a:cs typeface="Proxima Nova Light Italics"/>
                <a:sym typeface="Proxima Nova Light Italics"/>
              </a:rPr>
              <a:t>(Foto: Tuva Bønke Grønning)</a:t>
            </a:r>
          </a:p>
        </p:txBody>
      </p:sp>
      <p:sp>
        <p:nvSpPr>
          <p:cNvPr id="10" name="TextBox 10"/>
          <p:cNvSpPr txBox="1"/>
          <p:nvPr/>
        </p:nvSpPr>
        <p:spPr>
          <a:xfrm>
            <a:off x="1028700" y="1010059"/>
            <a:ext cx="12808255" cy="769506"/>
          </a:xfrm>
          <a:prstGeom prst="rect">
            <a:avLst/>
          </a:prstGeom>
        </p:spPr>
        <p:txBody>
          <a:bodyPr lIns="0" tIns="0" rIns="0" bIns="0" rtlCol="0" anchor="t">
            <a:spAutoFit/>
          </a:bodyPr>
          <a:lstStyle/>
          <a:p>
            <a:pPr>
              <a:lnSpc>
                <a:spcPts val="6697"/>
              </a:lnSpc>
            </a:pPr>
            <a:r>
              <a:rPr lang="en-US" sz="4750" spc="334" err="1">
                <a:solidFill>
                  <a:srgbClr val="005187"/>
                </a:solidFill>
                <a:latin typeface="Proxima Nova Light"/>
                <a:ea typeface="Proxima Nova Light"/>
                <a:cs typeface="Proxima Nova Light"/>
                <a:sym typeface="Proxima Nova Light"/>
              </a:rPr>
              <a:t>Behandling</a:t>
            </a:r>
            <a:r>
              <a:rPr lang="en-US" sz="4750" spc="334">
                <a:solidFill>
                  <a:srgbClr val="005187"/>
                </a:solidFill>
                <a:latin typeface="Proxima Nova Light"/>
                <a:ea typeface="Proxima Nova Light"/>
                <a:cs typeface="Proxima Nova Light"/>
                <a:sym typeface="Proxima Nova Light"/>
              </a:rPr>
              <a:t> </a:t>
            </a:r>
            <a:r>
              <a:rPr lang="en-US" sz="4750" spc="334" err="1">
                <a:solidFill>
                  <a:srgbClr val="005187"/>
                </a:solidFill>
                <a:latin typeface="Proxima Nova Light"/>
                <a:ea typeface="Proxima Nova Light"/>
                <a:cs typeface="Proxima Nova Light"/>
                <a:sym typeface="Proxima Nova Light"/>
              </a:rPr>
              <a:t>i</a:t>
            </a:r>
            <a:r>
              <a:rPr lang="en-US" sz="4750" spc="334">
                <a:solidFill>
                  <a:srgbClr val="005187"/>
                </a:solidFill>
                <a:latin typeface="Proxima Nova Light"/>
                <a:ea typeface="Proxima Nova Light"/>
                <a:cs typeface="Proxima Nova Light"/>
                <a:sym typeface="Proxima Nova Light"/>
              </a:rPr>
              <a:t> </a:t>
            </a:r>
            <a:r>
              <a:rPr lang="en-US" sz="4750" spc="334" err="1">
                <a:solidFill>
                  <a:srgbClr val="005187"/>
                </a:solidFill>
                <a:latin typeface="Proxima Nova Light"/>
                <a:ea typeface="Proxima Nova Light"/>
                <a:cs typeface="Proxima Nova Light"/>
                <a:sym typeface="Proxima Nova Light"/>
              </a:rPr>
              <a:t>Rikslønnsnemnda</a:t>
            </a:r>
            <a:r>
              <a:rPr lang="en-US" sz="4750" spc="334">
                <a:solidFill>
                  <a:srgbClr val="005187"/>
                </a:solidFill>
                <a:latin typeface="Proxima Nova Light"/>
                <a:ea typeface="Proxima Nova Light"/>
                <a:cs typeface="Proxima Nova Light"/>
                <a:sym typeface="Proxima Nova Light"/>
              </a:rPr>
              <a:t> </a:t>
            </a:r>
          </a:p>
        </p:txBody>
      </p:sp>
      <p:pic>
        <p:nvPicPr>
          <p:cNvPr id="11" name="Bilde 10" descr="Et bilde som inneholder tekst, Font, Grafikk, symbol&#10;&#10;Automatisk generert beskrivelse">
            <a:extLst>
              <a:ext uri="{FF2B5EF4-FFF2-40B4-BE49-F238E27FC236}">
                <a16:creationId xmlns:a16="http://schemas.microsoft.com/office/drawing/2014/main" id="{0224368C-277C-5CC9-BFB4-071DD7D975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78150" y="9174438"/>
            <a:ext cx="3959865" cy="910769"/>
          </a:xfrm>
          <a:prstGeom prst="rect">
            <a:avLst/>
          </a:prstGeom>
        </p:spPr>
      </p:pic>
      <p:pic>
        <p:nvPicPr>
          <p:cNvPr id="13" name="Bilde 12">
            <a:extLst>
              <a:ext uri="{FF2B5EF4-FFF2-40B4-BE49-F238E27FC236}">
                <a16:creationId xmlns:a16="http://schemas.microsoft.com/office/drawing/2014/main" id="{D6E0CCEE-E4F7-C355-78E2-106316C0FE8E}"/>
              </a:ext>
            </a:extLst>
          </p:cNvPr>
          <p:cNvPicPr>
            <a:picLocks noChangeAspect="1"/>
          </p:cNvPicPr>
          <p:nvPr/>
        </p:nvPicPr>
        <p:blipFill>
          <a:blip r:embed="rId6"/>
          <a:stretch>
            <a:fillRect/>
          </a:stretch>
        </p:blipFill>
        <p:spPr>
          <a:xfrm>
            <a:off x="10330793" y="4523202"/>
            <a:ext cx="298730" cy="4511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69271"/>
            <a:ext cx="12808255" cy="780278"/>
          </a:xfrm>
          <a:prstGeom prst="rect">
            <a:avLst/>
          </a:prstGeom>
        </p:spPr>
        <p:txBody>
          <a:bodyPr lIns="0" tIns="0" rIns="0" bIns="0" rtlCol="0" anchor="t">
            <a:spAutoFit/>
          </a:bodyPr>
          <a:lstStyle/>
          <a:p>
            <a:pPr>
              <a:lnSpc>
                <a:spcPts val="6697"/>
              </a:lnSpc>
            </a:pPr>
            <a:r>
              <a:rPr lang="en-US" sz="4750" spc="334">
                <a:solidFill>
                  <a:srgbClr val="005187"/>
                </a:solidFill>
                <a:latin typeface="Proxima Nova Light"/>
                <a:ea typeface="Proxima Nova Light"/>
                <a:cs typeface="Proxima Nova Light"/>
                <a:sym typeface="Proxima Nova Light"/>
              </a:rPr>
              <a:t>Etter </a:t>
            </a:r>
            <a:r>
              <a:rPr lang="en-US" sz="4750" spc="334" err="1">
                <a:solidFill>
                  <a:srgbClr val="005187"/>
                </a:solidFill>
                <a:latin typeface="Proxima Nova Light"/>
                <a:ea typeface="Proxima Nova Light"/>
                <a:cs typeface="Proxima Nova Light"/>
                <a:sym typeface="Proxima Nova Light"/>
              </a:rPr>
              <a:t>Rikslønnsnemnda</a:t>
            </a:r>
            <a:r>
              <a:rPr lang="en-US" sz="4750" spc="334">
                <a:solidFill>
                  <a:srgbClr val="005187"/>
                </a:solidFill>
                <a:latin typeface="Proxima Nova Light"/>
                <a:ea typeface="Proxima Nova Light"/>
                <a:cs typeface="Proxima Nova Light"/>
                <a:sym typeface="Proxima Nova Light"/>
              </a:rPr>
              <a:t> – </a:t>
            </a:r>
            <a:r>
              <a:rPr lang="en-US" sz="4750" spc="334" err="1">
                <a:solidFill>
                  <a:srgbClr val="005187"/>
                </a:solidFill>
                <a:latin typeface="Proxima Nova Light"/>
                <a:ea typeface="Proxima Nova Light"/>
                <a:cs typeface="Proxima Nova Light"/>
                <a:sym typeface="Proxima Nova Light"/>
              </a:rPr>
              <a:t>veien</a:t>
            </a:r>
            <a:r>
              <a:rPr lang="en-US" sz="4750" spc="334">
                <a:solidFill>
                  <a:srgbClr val="005187"/>
                </a:solidFill>
                <a:latin typeface="Proxima Nova Light"/>
                <a:ea typeface="Proxima Nova Light"/>
                <a:cs typeface="Proxima Nova Light"/>
                <a:sym typeface="Proxima Nova Light"/>
              </a:rPr>
              <a:t> </a:t>
            </a:r>
            <a:r>
              <a:rPr lang="en-US" sz="4750" spc="334" err="1">
                <a:solidFill>
                  <a:srgbClr val="005187"/>
                </a:solidFill>
                <a:latin typeface="Proxima Nova Light"/>
                <a:ea typeface="Proxima Nova Light"/>
                <a:cs typeface="Proxima Nova Light"/>
                <a:sym typeface="Proxima Nova Light"/>
              </a:rPr>
              <a:t>videre</a:t>
            </a:r>
            <a:r>
              <a:rPr lang="en-US" sz="4750" spc="334">
                <a:solidFill>
                  <a:srgbClr val="005187"/>
                </a:solidFill>
                <a:latin typeface="Proxima Nova Light"/>
                <a:ea typeface="Proxima Nova Light"/>
                <a:cs typeface="Proxima Nova Light"/>
                <a:sym typeface="Proxima Nova Light"/>
              </a:rPr>
              <a:t>?</a:t>
            </a:r>
            <a:endParaRPr lang="en-US" sz="4750" spc="334">
              <a:solidFill>
                <a:srgbClr val="005187"/>
              </a:solidFill>
              <a:latin typeface="Proxima Nova Light"/>
              <a:ea typeface="Proxima Nova Light"/>
              <a:cs typeface="Proxima Nova Light"/>
            </a:endParaRPr>
          </a:p>
        </p:txBody>
      </p:sp>
      <p:sp>
        <p:nvSpPr>
          <p:cNvPr id="3" name="Freeform 3"/>
          <p:cNvSpPr/>
          <p:nvPr/>
        </p:nvSpPr>
        <p:spPr>
          <a:xfrm>
            <a:off x="-1" y="6066813"/>
            <a:ext cx="18288001" cy="4887559"/>
          </a:xfrm>
          <a:custGeom>
            <a:avLst/>
            <a:gdLst/>
            <a:ahLst/>
            <a:cxnLst/>
            <a:rect l="l" t="t" r="r" b="b"/>
            <a:pathLst>
              <a:path w="22324084" h="4887559">
                <a:moveTo>
                  <a:pt x="0" y="0"/>
                </a:moveTo>
                <a:lnTo>
                  <a:pt x="22324084" y="0"/>
                </a:lnTo>
                <a:lnTo>
                  <a:pt x="22324084" y="4887559"/>
                </a:lnTo>
                <a:lnTo>
                  <a:pt x="0" y="4887559"/>
                </a:lnTo>
                <a:lnTo>
                  <a:pt x="0" y="0"/>
                </a:lnTo>
                <a:close/>
              </a:path>
            </a:pathLst>
          </a:custGeom>
          <a:blipFill>
            <a:blip r:embed="rId3"/>
            <a:stretch>
              <a:fillRect l="-36569" t="-32983" r="1" b="-25970"/>
            </a:stretch>
          </a:blipFill>
        </p:spPr>
        <p:txBody>
          <a:bodyPr/>
          <a:lstStyle/>
          <a:p>
            <a:endParaRPr lang="nb-NO"/>
          </a:p>
        </p:txBody>
      </p:sp>
      <p:grpSp>
        <p:nvGrpSpPr>
          <p:cNvPr id="4" name="Group 4"/>
          <p:cNvGrpSpPr/>
          <p:nvPr/>
        </p:nvGrpSpPr>
        <p:grpSpPr>
          <a:xfrm>
            <a:off x="1028700" y="2375676"/>
            <a:ext cx="7840125" cy="1799852"/>
            <a:chOff x="0" y="-21153"/>
            <a:chExt cx="10453493" cy="2399804"/>
          </a:xfrm>
        </p:grpSpPr>
        <p:sp>
          <p:nvSpPr>
            <p:cNvPr id="5" name="Freeform 5"/>
            <p:cNvSpPr/>
            <p:nvPr/>
          </p:nvSpPr>
          <p:spPr>
            <a:xfrm>
              <a:off x="0" y="0"/>
              <a:ext cx="474477" cy="600203"/>
            </a:xfrm>
            <a:custGeom>
              <a:avLst/>
              <a:gdLst/>
              <a:ahLst/>
              <a:cxnLst/>
              <a:rect l="l" t="t" r="r" b="b"/>
              <a:pathLst>
                <a:path w="474477" h="600203">
                  <a:moveTo>
                    <a:pt x="0" y="0"/>
                  </a:moveTo>
                  <a:lnTo>
                    <a:pt x="474477" y="0"/>
                  </a:lnTo>
                  <a:lnTo>
                    <a:pt x="474477" y="600203"/>
                  </a:lnTo>
                  <a:lnTo>
                    <a:pt x="0" y="600203"/>
                  </a:lnTo>
                  <a:lnTo>
                    <a:pt x="0" y="0"/>
                  </a:lnTo>
                  <a:close/>
                </a:path>
              </a:pathLst>
            </a:custGeom>
            <a:blipFill>
              <a:blip r:embed="rId4"/>
              <a:stretch>
                <a:fillRect l="-9336" r="-9336"/>
              </a:stretch>
            </a:blipFill>
          </p:spPr>
          <p:txBody>
            <a:bodyPr/>
            <a:lstStyle/>
            <a:p>
              <a:endParaRPr lang="nb-NO"/>
            </a:p>
          </p:txBody>
        </p:sp>
        <p:sp>
          <p:nvSpPr>
            <p:cNvPr id="6" name="TextBox 6"/>
            <p:cNvSpPr txBox="1"/>
            <p:nvPr/>
          </p:nvSpPr>
          <p:spPr>
            <a:xfrm>
              <a:off x="613687" y="-21153"/>
              <a:ext cx="9839806" cy="2399804"/>
            </a:xfrm>
            <a:prstGeom prst="rect">
              <a:avLst/>
            </a:prstGeom>
          </p:spPr>
          <p:txBody>
            <a:bodyPr lIns="0" tIns="0" rIns="0" bIns="0" rtlCol="0" anchor="t">
              <a:spAutoFit/>
            </a:bodyPr>
            <a:lstStyle/>
            <a:p>
              <a:pPr algn="l">
                <a:lnSpc>
                  <a:spcPts val="3646"/>
                </a:lnSpc>
              </a:pPr>
              <a:r>
                <a:rPr lang="en-US" sz="2600" spc="78" err="1">
                  <a:solidFill>
                    <a:srgbClr val="005187"/>
                  </a:solidFill>
                  <a:latin typeface="Proxima Nova Light"/>
                  <a:ea typeface="Proxima Nova Light"/>
                  <a:cs typeface="Proxima Nova Light"/>
                  <a:sym typeface="Proxima Nova Light"/>
                </a:rPr>
                <a:t>Mulige</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utfall</a:t>
              </a:r>
              <a:endParaRPr lang="en-US" sz="2600" spc="78">
                <a:solidFill>
                  <a:srgbClr val="005187"/>
                </a:solidFill>
                <a:latin typeface="Proxima Nova Light"/>
                <a:ea typeface="Proxima Nova Light"/>
                <a:cs typeface="Proxima Nova Light"/>
              </a:endParaRPr>
            </a:p>
            <a:p>
              <a:pPr marL="561975" lvl="1" indent="-280670" algn="l">
                <a:lnSpc>
                  <a:spcPts val="3646"/>
                </a:lnSpc>
                <a:buFont typeface="Arial"/>
                <a:buChar char="•"/>
              </a:pPr>
              <a:r>
                <a:rPr lang="en-US" sz="2600" spc="78" err="1">
                  <a:solidFill>
                    <a:srgbClr val="005187"/>
                  </a:solidFill>
                  <a:latin typeface="Proxima Nova Light"/>
                  <a:ea typeface="Proxima Nova Light"/>
                  <a:cs typeface="Proxima Nova Light"/>
                  <a:sym typeface="Proxima Nova Light"/>
                </a:rPr>
                <a:t>tre</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ulike</a:t>
              </a:r>
              <a:r>
                <a:rPr lang="en-US" sz="2600" spc="78">
                  <a:solidFill>
                    <a:srgbClr val="005187"/>
                  </a:solidFill>
                  <a:latin typeface="Proxima Nova Light"/>
                  <a:ea typeface="Proxima Nova Light"/>
                  <a:cs typeface="Proxima Nova Light"/>
                  <a:sym typeface="Proxima Nova Light"/>
                </a:rPr>
                <a:t> HA-</a:t>
              </a:r>
              <a:r>
                <a:rPr lang="en-US" sz="2600" spc="78" err="1">
                  <a:solidFill>
                    <a:srgbClr val="005187"/>
                  </a:solidFill>
                  <a:latin typeface="Proxima Nova Light"/>
                  <a:ea typeface="Proxima Nova Light"/>
                  <a:cs typeface="Proxima Nova Light"/>
                  <a:sym typeface="Proxima Nova Light"/>
                </a:rPr>
                <a:t>avtaler</a:t>
              </a:r>
              <a:r>
                <a:rPr lang="en-US" sz="2600" spc="78">
                  <a:solidFill>
                    <a:srgbClr val="005187"/>
                  </a:solidFill>
                  <a:latin typeface="Proxima Nova Light"/>
                  <a:ea typeface="Proxima Nova Light"/>
                  <a:cs typeface="Proxima Nova Light"/>
                  <a:sym typeface="Proxima Nova Light"/>
                </a:rPr>
                <a:t>?</a:t>
              </a:r>
              <a:endParaRPr lang="en-US" sz="2600" spc="78">
                <a:solidFill>
                  <a:srgbClr val="005187"/>
                </a:solidFill>
                <a:latin typeface="Proxima Nova Light"/>
                <a:ea typeface="Proxima Nova Light"/>
                <a:cs typeface="Proxima Nova Light"/>
              </a:endParaRPr>
            </a:p>
            <a:p>
              <a:pPr marL="561975" lvl="1" indent="-280670" algn="l">
                <a:lnSpc>
                  <a:spcPts val="3646"/>
                </a:lnSpc>
                <a:buFont typeface="Arial"/>
                <a:buChar char="•"/>
              </a:pPr>
              <a:r>
                <a:rPr lang="en-US" sz="2600" spc="78" err="1">
                  <a:solidFill>
                    <a:srgbClr val="005187"/>
                  </a:solidFill>
                  <a:latin typeface="Proxima Nova Light"/>
                  <a:ea typeface="Proxima Nova Light"/>
                  <a:cs typeface="Proxima Nova Light"/>
                  <a:sym typeface="Proxima Nova Light"/>
                </a:rPr>
                <a:t>mellomløsning</a:t>
              </a:r>
              <a:r>
                <a:rPr lang="en-US" sz="2600" spc="78">
                  <a:solidFill>
                    <a:srgbClr val="005187"/>
                  </a:solidFill>
                  <a:latin typeface="Proxima Nova Light"/>
                  <a:ea typeface="Proxima Nova Light"/>
                  <a:cs typeface="Proxima Nova Light"/>
                  <a:sym typeface="Proxima Nova Light"/>
                </a:rPr>
                <a:t>? </a:t>
              </a:r>
              <a:endParaRPr lang="en-US" sz="2600" spc="78">
                <a:solidFill>
                  <a:srgbClr val="005187"/>
                </a:solidFill>
                <a:latin typeface="Proxima Nova Light"/>
                <a:ea typeface="Proxima Nova Light"/>
                <a:cs typeface="Proxima Nova Light"/>
              </a:endParaRPr>
            </a:p>
            <a:p>
              <a:pPr marL="280670" lvl="1" algn="l">
                <a:lnSpc>
                  <a:spcPts val="3646"/>
                </a:lnSpc>
              </a:pPr>
              <a:endParaRPr lang="en-US" sz="2604" spc="78">
                <a:solidFill>
                  <a:srgbClr val="005187"/>
                </a:solidFill>
                <a:latin typeface="Proxima Nova Light"/>
                <a:ea typeface="Proxima Nova Light"/>
                <a:cs typeface="Proxima Nova Light"/>
              </a:endParaRPr>
            </a:p>
          </p:txBody>
        </p:sp>
      </p:grpSp>
      <p:grpSp>
        <p:nvGrpSpPr>
          <p:cNvPr id="7" name="Group 7"/>
          <p:cNvGrpSpPr/>
          <p:nvPr/>
        </p:nvGrpSpPr>
        <p:grpSpPr>
          <a:xfrm>
            <a:off x="1028700" y="4158936"/>
            <a:ext cx="7840125" cy="1336709"/>
            <a:chOff x="0" y="-21153"/>
            <a:chExt cx="10453493" cy="1782279"/>
          </a:xfrm>
        </p:grpSpPr>
        <p:sp>
          <p:nvSpPr>
            <p:cNvPr id="8" name="Freeform 8"/>
            <p:cNvSpPr/>
            <p:nvPr/>
          </p:nvSpPr>
          <p:spPr>
            <a:xfrm>
              <a:off x="0" y="0"/>
              <a:ext cx="474477" cy="600203"/>
            </a:xfrm>
            <a:custGeom>
              <a:avLst/>
              <a:gdLst/>
              <a:ahLst/>
              <a:cxnLst/>
              <a:rect l="l" t="t" r="r" b="b"/>
              <a:pathLst>
                <a:path w="474477" h="600203">
                  <a:moveTo>
                    <a:pt x="0" y="0"/>
                  </a:moveTo>
                  <a:lnTo>
                    <a:pt x="474477" y="0"/>
                  </a:lnTo>
                  <a:lnTo>
                    <a:pt x="474477" y="600203"/>
                  </a:lnTo>
                  <a:lnTo>
                    <a:pt x="0" y="600203"/>
                  </a:lnTo>
                  <a:lnTo>
                    <a:pt x="0" y="0"/>
                  </a:lnTo>
                  <a:close/>
                </a:path>
              </a:pathLst>
            </a:custGeom>
            <a:blipFill>
              <a:blip r:embed="rId4"/>
              <a:stretch>
                <a:fillRect l="-9336" r="-9336"/>
              </a:stretch>
            </a:blipFill>
          </p:spPr>
          <p:txBody>
            <a:bodyPr/>
            <a:lstStyle/>
            <a:p>
              <a:endParaRPr lang="nb-NO"/>
            </a:p>
          </p:txBody>
        </p:sp>
        <p:sp>
          <p:nvSpPr>
            <p:cNvPr id="9" name="TextBox 9"/>
            <p:cNvSpPr txBox="1"/>
            <p:nvPr/>
          </p:nvSpPr>
          <p:spPr>
            <a:xfrm>
              <a:off x="613686" y="-21153"/>
              <a:ext cx="9839807" cy="1782279"/>
            </a:xfrm>
            <a:prstGeom prst="rect">
              <a:avLst/>
            </a:prstGeom>
          </p:spPr>
          <p:txBody>
            <a:bodyPr lIns="0" tIns="0" rIns="0" bIns="0" rtlCol="0" anchor="t">
              <a:spAutoFit/>
            </a:bodyPr>
            <a:lstStyle/>
            <a:p>
              <a:pPr algn="l">
                <a:lnSpc>
                  <a:spcPts val="3646"/>
                </a:lnSpc>
              </a:pPr>
              <a:r>
                <a:rPr lang="en-US" sz="2600" spc="78" err="1">
                  <a:solidFill>
                    <a:srgbClr val="005187"/>
                  </a:solidFill>
                  <a:latin typeface="Proxima Nova Light"/>
                  <a:ea typeface="Proxima Nova Light"/>
                  <a:cs typeface="Proxima Nova Light"/>
                  <a:sym typeface="Proxima Nova Light"/>
                </a:rPr>
                <a:t>Virkningstidspunkt</a:t>
              </a:r>
              <a:endParaRPr lang="en-US" sz="2600" spc="78" err="1">
                <a:solidFill>
                  <a:srgbClr val="005187"/>
                </a:solidFill>
                <a:latin typeface="Proxima Nova Light"/>
                <a:ea typeface="Proxima Nova Light"/>
                <a:cs typeface="Proxima Nova Light"/>
              </a:endParaRPr>
            </a:p>
            <a:p>
              <a:pPr marL="561975" lvl="1" indent="-280670" algn="l">
                <a:lnSpc>
                  <a:spcPts val="3646"/>
                </a:lnSpc>
                <a:buFont typeface="Arial"/>
                <a:buChar char="•"/>
              </a:pPr>
              <a:r>
                <a:rPr lang="en-US" sz="2600" spc="78" err="1">
                  <a:solidFill>
                    <a:srgbClr val="005187"/>
                  </a:solidFill>
                  <a:latin typeface="Proxima Nova Light"/>
                  <a:ea typeface="Proxima Nova Light"/>
                  <a:cs typeface="Proxima Nova Light"/>
                  <a:sym typeface="Proxima Nova Light"/>
                </a:rPr>
                <a:t>normalt</a:t>
              </a:r>
              <a:r>
                <a:rPr lang="en-US" sz="2600" spc="78">
                  <a:solidFill>
                    <a:srgbClr val="005187"/>
                  </a:solidFill>
                  <a:latin typeface="Proxima Nova Light"/>
                  <a:ea typeface="Proxima Nova Light"/>
                  <a:cs typeface="Proxima Nova Light"/>
                  <a:sym typeface="Proxima Nova Light"/>
                </a:rPr>
                <a:t> 1. </a:t>
              </a:r>
              <a:r>
                <a:rPr lang="en-US" sz="2600" spc="78" err="1">
                  <a:solidFill>
                    <a:srgbClr val="005187"/>
                  </a:solidFill>
                  <a:latin typeface="Proxima Nova Light"/>
                  <a:ea typeface="Proxima Nova Light"/>
                  <a:cs typeface="Proxima Nova Light"/>
                  <a:sym typeface="Proxima Nova Light"/>
                </a:rPr>
                <a:t>mai</a:t>
              </a:r>
              <a:endParaRPr lang="en-US" sz="2600" spc="78" err="1">
                <a:solidFill>
                  <a:srgbClr val="005187"/>
                </a:solidFill>
                <a:latin typeface="Proxima Nova Light"/>
                <a:ea typeface="Proxima Nova Light"/>
                <a:cs typeface="Proxima Nova Light"/>
              </a:endParaRPr>
            </a:p>
            <a:p>
              <a:pPr marL="561975" lvl="1" indent="-280670">
                <a:lnSpc>
                  <a:spcPts val="3646"/>
                </a:lnSpc>
                <a:buFont typeface="Arial"/>
                <a:buChar char="•"/>
              </a:pPr>
              <a:r>
                <a:rPr lang="en-US" sz="2600" spc="78" err="1">
                  <a:solidFill>
                    <a:srgbClr val="005187"/>
                  </a:solidFill>
                  <a:latin typeface="Proxima Nova Light"/>
                  <a:ea typeface="Proxima Nova Light"/>
                  <a:cs typeface="Proxima Nova Light"/>
                  <a:sym typeface="Proxima Nova Light"/>
                </a:rPr>
                <a:t>i</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år</a:t>
              </a:r>
              <a:r>
                <a:rPr lang="en-US" sz="2600" spc="78">
                  <a:solidFill>
                    <a:srgbClr val="005187"/>
                  </a:solidFill>
                  <a:latin typeface="Proxima Nova Light"/>
                  <a:ea typeface="Proxima Nova Light"/>
                  <a:cs typeface="Proxima Nova Light"/>
                  <a:sym typeface="Proxima Nova Light"/>
                </a:rPr>
                <a:t>: </a:t>
              </a:r>
              <a:r>
                <a:rPr lang="en-US" sz="2600" spc="78">
                  <a:solidFill>
                    <a:srgbClr val="FF0000"/>
                  </a:solidFill>
                  <a:latin typeface="Proxima Nova Light"/>
                  <a:ea typeface="Proxima Nova Light"/>
                  <a:cs typeface="Proxima Nova Light"/>
                  <a:sym typeface="Proxima Nova Light"/>
                </a:rPr>
                <a:t>X</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juni</a:t>
              </a:r>
              <a:endParaRPr lang="en-US" sz="2600" spc="78" err="1">
                <a:solidFill>
                  <a:srgbClr val="005187"/>
                </a:solidFill>
                <a:latin typeface="Proxima Nova Light"/>
                <a:ea typeface="Proxima Nova Light"/>
                <a:cs typeface="Proxima Nova Light"/>
              </a:endParaRPr>
            </a:p>
          </p:txBody>
        </p:sp>
      </p:grpSp>
      <p:grpSp>
        <p:nvGrpSpPr>
          <p:cNvPr id="10" name="Group 10"/>
          <p:cNvGrpSpPr/>
          <p:nvPr/>
        </p:nvGrpSpPr>
        <p:grpSpPr>
          <a:xfrm>
            <a:off x="6603786" y="2378509"/>
            <a:ext cx="7233174" cy="876522"/>
            <a:chOff x="0" y="-17376"/>
            <a:chExt cx="9644225" cy="1168696"/>
          </a:xfrm>
        </p:grpSpPr>
        <p:sp>
          <p:nvSpPr>
            <p:cNvPr id="11" name="Freeform 11"/>
            <p:cNvSpPr/>
            <p:nvPr/>
          </p:nvSpPr>
          <p:spPr>
            <a:xfrm>
              <a:off x="0" y="0"/>
              <a:ext cx="437745" cy="663180"/>
            </a:xfrm>
            <a:custGeom>
              <a:avLst/>
              <a:gdLst/>
              <a:ahLst/>
              <a:cxnLst/>
              <a:rect l="l" t="t" r="r" b="b"/>
              <a:pathLst>
                <a:path w="437745" h="663180">
                  <a:moveTo>
                    <a:pt x="0" y="0"/>
                  </a:moveTo>
                  <a:lnTo>
                    <a:pt x="437745" y="0"/>
                  </a:lnTo>
                  <a:lnTo>
                    <a:pt x="437745" y="663180"/>
                  </a:lnTo>
                  <a:lnTo>
                    <a:pt x="0" y="663180"/>
                  </a:lnTo>
                  <a:lnTo>
                    <a:pt x="0" y="0"/>
                  </a:lnTo>
                  <a:close/>
                </a:path>
              </a:pathLst>
            </a:custGeom>
            <a:blipFill>
              <a:blip r:embed="rId4"/>
              <a:stretch>
                <a:fillRect l="-21064" r="-21064"/>
              </a:stretch>
            </a:blipFill>
          </p:spPr>
          <p:txBody>
            <a:bodyPr/>
            <a:lstStyle/>
            <a:p>
              <a:endParaRPr lang="nb-NO"/>
            </a:p>
          </p:txBody>
        </p:sp>
        <p:sp>
          <p:nvSpPr>
            <p:cNvPr id="12" name="TextBox 12"/>
            <p:cNvSpPr txBox="1"/>
            <p:nvPr/>
          </p:nvSpPr>
          <p:spPr>
            <a:xfrm>
              <a:off x="566177" y="-17376"/>
              <a:ext cx="9078048" cy="1168696"/>
            </a:xfrm>
            <a:prstGeom prst="rect">
              <a:avLst/>
            </a:prstGeom>
          </p:spPr>
          <p:txBody>
            <a:bodyPr lIns="0" tIns="0" rIns="0" bIns="0" rtlCol="0" anchor="t">
              <a:spAutoFit/>
            </a:bodyPr>
            <a:lstStyle/>
            <a:p>
              <a:pPr algn="l">
                <a:lnSpc>
                  <a:spcPts val="3648"/>
                </a:lnSpc>
              </a:pPr>
              <a:r>
                <a:rPr lang="en-US" sz="2600" spc="78" err="1">
                  <a:solidFill>
                    <a:srgbClr val="005187"/>
                  </a:solidFill>
                  <a:latin typeface="Proxima Nova Light"/>
                  <a:ea typeface="Proxima Nova Light"/>
                  <a:cs typeface="Proxima Nova Light"/>
                  <a:sym typeface="Proxima Nova Light"/>
                </a:rPr>
                <a:t>Rikslønnsnemnda</a:t>
              </a:r>
              <a:r>
                <a:rPr lang="en-US" sz="2600" spc="78">
                  <a:solidFill>
                    <a:srgbClr val="005187"/>
                  </a:solidFill>
                  <a:latin typeface="Proxima Nova Light"/>
                  <a:ea typeface="Proxima Nova Light"/>
                  <a:cs typeface="Proxima Nova Light"/>
                  <a:sym typeface="Proxima Nova Light"/>
                </a:rPr>
                <a:t> er </a:t>
              </a:r>
              <a:r>
                <a:rPr lang="en-US" sz="2600" spc="78" err="1">
                  <a:solidFill>
                    <a:srgbClr val="005187"/>
                  </a:solidFill>
                  <a:latin typeface="Proxima Nova Light"/>
                  <a:ea typeface="Proxima Nova Light"/>
                  <a:cs typeface="Proxima Nova Light"/>
                  <a:sym typeface="Proxima Nova Light"/>
                </a:rPr>
                <a:t>ikke</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bundet</a:t>
              </a:r>
              <a:r>
                <a:rPr lang="en-US" sz="2600" spc="78">
                  <a:solidFill>
                    <a:srgbClr val="005187"/>
                  </a:solidFill>
                  <a:latin typeface="Proxima Nova Light"/>
                  <a:ea typeface="Proxima Nova Light"/>
                  <a:cs typeface="Proxima Nova Light"/>
                  <a:sym typeface="Proxima Nova Light"/>
                </a:rPr>
                <a:t> av </a:t>
              </a:r>
              <a:r>
                <a:rPr lang="en-US" sz="2600" spc="78" err="1">
                  <a:solidFill>
                    <a:srgbClr val="005187"/>
                  </a:solidFill>
                  <a:latin typeface="Proxima Nova Light"/>
                  <a:ea typeface="Proxima Nova Light"/>
                  <a:cs typeface="Proxima Nova Light"/>
                  <a:sym typeface="Proxima Nova Light"/>
                </a:rPr>
                <a:t>partenes</a:t>
              </a:r>
              <a:r>
                <a:rPr lang="en-US" sz="2600" spc="78">
                  <a:solidFill>
                    <a:srgbClr val="005187"/>
                  </a:solidFill>
                  <a:latin typeface="Proxima Nova Light"/>
                  <a:ea typeface="Proxima Nova Light"/>
                  <a:cs typeface="Proxima Nova Light"/>
                  <a:sym typeface="Proxima Nova Light"/>
                </a:rPr>
                <a:t> </a:t>
              </a:r>
              <a:r>
                <a:rPr lang="en-US" sz="2600" spc="78" err="1">
                  <a:solidFill>
                    <a:srgbClr val="005187"/>
                  </a:solidFill>
                  <a:latin typeface="Proxima Nova Light"/>
                  <a:ea typeface="Proxima Nova Light"/>
                  <a:cs typeface="Proxima Nova Light"/>
                  <a:sym typeface="Proxima Nova Light"/>
                </a:rPr>
                <a:t>påstander</a:t>
              </a:r>
              <a:endParaRPr lang="en-US" sz="2600" spc="78">
                <a:solidFill>
                  <a:srgbClr val="005187"/>
                </a:solidFill>
                <a:latin typeface="Proxima Nova Light"/>
                <a:ea typeface="Proxima Nova Light"/>
                <a:cs typeface="Proxima Nova Light"/>
                <a:sym typeface="Proxima Nova Light"/>
              </a:endParaRPr>
            </a:p>
          </p:txBody>
        </p:sp>
      </p:grpSp>
      <p:grpSp>
        <p:nvGrpSpPr>
          <p:cNvPr id="13" name="Group 13"/>
          <p:cNvGrpSpPr/>
          <p:nvPr/>
        </p:nvGrpSpPr>
        <p:grpSpPr>
          <a:xfrm>
            <a:off x="6603786" y="4161769"/>
            <a:ext cx="7233174" cy="876394"/>
            <a:chOff x="0" y="-17376"/>
            <a:chExt cx="9644225" cy="1168525"/>
          </a:xfrm>
        </p:grpSpPr>
        <p:sp>
          <p:nvSpPr>
            <p:cNvPr id="14" name="Freeform 14"/>
            <p:cNvSpPr/>
            <p:nvPr/>
          </p:nvSpPr>
          <p:spPr>
            <a:xfrm>
              <a:off x="0" y="0"/>
              <a:ext cx="437745" cy="663180"/>
            </a:xfrm>
            <a:custGeom>
              <a:avLst/>
              <a:gdLst/>
              <a:ahLst/>
              <a:cxnLst/>
              <a:rect l="l" t="t" r="r" b="b"/>
              <a:pathLst>
                <a:path w="437745" h="663180">
                  <a:moveTo>
                    <a:pt x="0" y="0"/>
                  </a:moveTo>
                  <a:lnTo>
                    <a:pt x="437745" y="0"/>
                  </a:lnTo>
                  <a:lnTo>
                    <a:pt x="437745" y="663180"/>
                  </a:lnTo>
                  <a:lnTo>
                    <a:pt x="0" y="663180"/>
                  </a:lnTo>
                  <a:lnTo>
                    <a:pt x="0" y="0"/>
                  </a:lnTo>
                  <a:close/>
                </a:path>
              </a:pathLst>
            </a:custGeom>
            <a:blipFill>
              <a:blip r:embed="rId4"/>
              <a:stretch>
                <a:fillRect l="-21064" r="-21064"/>
              </a:stretch>
            </a:blipFill>
          </p:spPr>
          <p:txBody>
            <a:bodyPr/>
            <a:lstStyle/>
            <a:p>
              <a:endParaRPr lang="nb-NO"/>
            </a:p>
          </p:txBody>
        </p:sp>
        <p:sp>
          <p:nvSpPr>
            <p:cNvPr id="15" name="TextBox 15"/>
            <p:cNvSpPr txBox="1"/>
            <p:nvPr/>
          </p:nvSpPr>
          <p:spPr>
            <a:xfrm>
              <a:off x="566177" y="-17376"/>
              <a:ext cx="9078048" cy="1168525"/>
            </a:xfrm>
            <a:prstGeom prst="rect">
              <a:avLst/>
            </a:prstGeom>
          </p:spPr>
          <p:txBody>
            <a:bodyPr lIns="0" tIns="0" rIns="0" bIns="0" rtlCol="0" anchor="t">
              <a:spAutoFit/>
            </a:bodyPr>
            <a:lstStyle/>
            <a:p>
              <a:pPr algn="l">
                <a:lnSpc>
                  <a:spcPts val="3648"/>
                </a:lnSpc>
              </a:pPr>
              <a:r>
                <a:rPr lang="en-US" sz="2600" spc="78" err="1">
                  <a:solidFill>
                    <a:srgbClr val="005187"/>
                  </a:solidFill>
                  <a:latin typeface="Proxima Nova Light"/>
                  <a:ea typeface="Proxima Nova Light"/>
                  <a:cs typeface="Proxima Nova Light"/>
                </a:rPr>
                <a:t>Tiltro</a:t>
              </a:r>
              <a:r>
                <a:rPr lang="en-US" sz="2600" spc="78">
                  <a:solidFill>
                    <a:srgbClr val="005187"/>
                  </a:solidFill>
                  <a:latin typeface="Proxima Nova Light"/>
                  <a:ea typeface="Proxima Nova Light"/>
                  <a:cs typeface="Proxima Nova Light"/>
                </a:rPr>
                <a:t> </a:t>
              </a:r>
              <a:r>
                <a:rPr lang="en-US" sz="2600" spc="78" err="1">
                  <a:solidFill>
                    <a:srgbClr val="005187"/>
                  </a:solidFill>
                  <a:latin typeface="Proxima Nova Light"/>
                  <a:ea typeface="Proxima Nova Light"/>
                  <a:cs typeface="Proxima Nova Light"/>
                </a:rPr>
                <a:t>til</a:t>
              </a:r>
              <a:r>
                <a:rPr lang="en-US" sz="2600" spc="78">
                  <a:solidFill>
                    <a:srgbClr val="005187"/>
                  </a:solidFill>
                  <a:latin typeface="Proxima Nova Light"/>
                  <a:ea typeface="Proxima Nova Light"/>
                  <a:cs typeface="Proxima Nova Light"/>
                </a:rPr>
                <a:t> at </a:t>
              </a:r>
              <a:r>
                <a:rPr lang="en-US" sz="2600" spc="78" err="1">
                  <a:solidFill>
                    <a:srgbClr val="005187"/>
                  </a:solidFill>
                  <a:latin typeface="Proxima Nova Light"/>
                  <a:ea typeface="Proxima Nova Light"/>
                  <a:cs typeface="Proxima Nova Light"/>
                </a:rPr>
                <a:t>nemnda</a:t>
              </a:r>
              <a:r>
                <a:rPr lang="en-US" sz="2600" spc="78">
                  <a:solidFill>
                    <a:srgbClr val="005187"/>
                  </a:solidFill>
                  <a:latin typeface="Proxima Nova Light"/>
                  <a:ea typeface="Proxima Nova Light"/>
                  <a:cs typeface="Proxima Nova Light"/>
                </a:rPr>
                <a:t> </a:t>
              </a:r>
              <a:r>
                <a:rPr lang="en-US" sz="2600" spc="78" err="1">
                  <a:solidFill>
                    <a:srgbClr val="005187"/>
                  </a:solidFill>
                  <a:latin typeface="Proxima Nova Light"/>
                  <a:ea typeface="Proxima Nova Light"/>
                  <a:cs typeface="Proxima Nova Light"/>
                </a:rPr>
                <a:t>ikke</a:t>
              </a:r>
              <a:r>
                <a:rPr lang="en-US" sz="2600" spc="78">
                  <a:solidFill>
                    <a:srgbClr val="005187"/>
                  </a:solidFill>
                  <a:latin typeface="Proxima Nova Light"/>
                  <a:ea typeface="Proxima Nova Light"/>
                  <a:cs typeface="Proxima Nova Light"/>
                </a:rPr>
                <a:t> lar seg </a:t>
              </a:r>
              <a:r>
                <a:rPr lang="en-US" sz="2600" spc="78" err="1">
                  <a:solidFill>
                    <a:srgbClr val="005187"/>
                  </a:solidFill>
                  <a:latin typeface="Proxima Nova Light"/>
                  <a:ea typeface="Proxima Nova Light"/>
                  <a:cs typeface="Proxima Nova Light"/>
                </a:rPr>
                <a:t>politisk</a:t>
              </a:r>
              <a:r>
                <a:rPr lang="en-US" sz="2600" spc="78">
                  <a:solidFill>
                    <a:srgbClr val="005187"/>
                  </a:solidFill>
                  <a:latin typeface="Proxima Nova Light"/>
                  <a:ea typeface="Proxima Nova Light"/>
                  <a:cs typeface="Proxima Nova Light"/>
                </a:rPr>
                <a:t> </a:t>
              </a:r>
              <a:r>
                <a:rPr lang="en-US" sz="2600" spc="78" err="1">
                  <a:solidFill>
                    <a:srgbClr val="005187"/>
                  </a:solidFill>
                  <a:latin typeface="Proxima Nova Light"/>
                  <a:ea typeface="Proxima Nova Light"/>
                  <a:cs typeface="Proxima Nova Light"/>
                </a:rPr>
                <a:t>påvirke</a:t>
              </a:r>
              <a:endParaRPr lang="en-US" sz="2600" spc="78">
                <a:solidFill>
                  <a:srgbClr val="005187"/>
                </a:solidFill>
                <a:latin typeface="Proxima Nova Light"/>
                <a:ea typeface="Proxima Nova Light"/>
                <a:cs typeface="Proxima Nova 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0581" y="2585442"/>
            <a:ext cx="7755438" cy="4889544"/>
            <a:chOff x="0" y="-86264"/>
            <a:chExt cx="10340585" cy="6519386"/>
          </a:xfrm>
        </p:grpSpPr>
        <p:sp>
          <p:nvSpPr>
            <p:cNvPr id="3" name="Freeform 3"/>
            <p:cNvSpPr/>
            <p:nvPr/>
          </p:nvSpPr>
          <p:spPr>
            <a:xfrm>
              <a:off x="0" y="0"/>
              <a:ext cx="469570" cy="573232"/>
            </a:xfrm>
            <a:custGeom>
              <a:avLst/>
              <a:gdLst/>
              <a:ahLst/>
              <a:cxnLst/>
              <a:rect l="l" t="t" r="r" b="b"/>
              <a:pathLst>
                <a:path w="469570" h="573232">
                  <a:moveTo>
                    <a:pt x="0" y="0"/>
                  </a:moveTo>
                  <a:lnTo>
                    <a:pt x="469570" y="0"/>
                  </a:lnTo>
                  <a:lnTo>
                    <a:pt x="469570" y="573232"/>
                  </a:lnTo>
                  <a:lnTo>
                    <a:pt x="0" y="573232"/>
                  </a:lnTo>
                  <a:lnTo>
                    <a:pt x="0" y="0"/>
                  </a:lnTo>
                  <a:close/>
                </a:path>
              </a:pathLst>
            </a:custGeom>
            <a:blipFill>
              <a:blip r:embed="rId3"/>
              <a:stretch>
                <a:fillRect l="-7262" r="-7262"/>
              </a:stretch>
            </a:blipFill>
          </p:spPr>
          <p:txBody>
            <a:bodyPr/>
            <a:lstStyle/>
            <a:p>
              <a:endParaRPr lang="nb-NO"/>
            </a:p>
          </p:txBody>
        </p:sp>
        <p:sp>
          <p:nvSpPr>
            <p:cNvPr id="4" name="TextBox 4"/>
            <p:cNvSpPr txBox="1"/>
            <p:nvPr/>
          </p:nvSpPr>
          <p:spPr>
            <a:xfrm>
              <a:off x="458749" y="-86264"/>
              <a:ext cx="9881836" cy="6519386"/>
            </a:xfrm>
            <a:prstGeom prst="rect">
              <a:avLst/>
            </a:prstGeom>
          </p:spPr>
          <p:txBody>
            <a:bodyPr wrap="square" lIns="0" tIns="0" rIns="0" bIns="0" rtlCol="0" anchor="t">
              <a:spAutoFit/>
            </a:bodyPr>
            <a:lstStyle/>
            <a:p>
              <a:pPr algn="l">
                <a:lnSpc>
                  <a:spcPts val="3482"/>
                </a:lnSpc>
              </a:pPr>
              <a:r>
                <a:rPr lang="en-US" sz="2450" spc="74">
                  <a:solidFill>
                    <a:srgbClr val="005187"/>
                  </a:solidFill>
                  <a:latin typeface="Proxima Nova Light"/>
                  <a:ea typeface="Proxima Nova Bold"/>
                  <a:cs typeface="Proxima Nova Bold"/>
                  <a:sym typeface="Proxima Nova Bold"/>
                </a:rPr>
                <a:t>Det </a:t>
              </a:r>
              <a:r>
                <a:rPr lang="en-US" sz="2450" spc="74" err="1">
                  <a:solidFill>
                    <a:srgbClr val="005187"/>
                  </a:solidFill>
                  <a:latin typeface="Proxima Nova Light"/>
                  <a:ea typeface="Proxima Nova Bold"/>
                  <a:cs typeface="Proxima Nova Bold"/>
                  <a:sym typeface="Proxima Nova Bold"/>
                </a:rPr>
                <a:t>blir</a:t>
              </a:r>
              <a:r>
                <a:rPr lang="en-US" sz="2450" spc="74">
                  <a:solidFill>
                    <a:srgbClr val="005187"/>
                  </a:solidFill>
                  <a:latin typeface="Proxima Nova Light"/>
                  <a:ea typeface="Proxima Nova Bold"/>
                  <a:cs typeface="Proxima Nova Bold"/>
                  <a:sym typeface="Proxima Nova Bold"/>
                </a:rPr>
                <a:t> </a:t>
              </a:r>
              <a:r>
                <a:rPr lang="en-US" sz="2450" spc="74" err="1">
                  <a:solidFill>
                    <a:srgbClr val="005187"/>
                  </a:solidFill>
                  <a:latin typeface="Proxima Nova Light"/>
                  <a:ea typeface="Proxima Nova Bold"/>
                  <a:cs typeface="Proxima Nova Bold"/>
                  <a:sym typeface="Proxima Nova Bold"/>
                </a:rPr>
                <a:t>lokale</a:t>
              </a:r>
              <a:r>
                <a:rPr lang="en-US" sz="2450" spc="74">
                  <a:solidFill>
                    <a:srgbClr val="005187"/>
                  </a:solidFill>
                  <a:latin typeface="Proxima Nova Light"/>
                  <a:ea typeface="Proxima Nova Bold"/>
                  <a:cs typeface="Proxima Nova Bold"/>
                  <a:sym typeface="Proxima Nova Bold"/>
                </a:rPr>
                <a:t> </a:t>
              </a:r>
              <a:r>
                <a:rPr lang="en-US" sz="2450" spc="74" err="1">
                  <a:solidFill>
                    <a:srgbClr val="005187"/>
                  </a:solidFill>
                  <a:latin typeface="Proxima Nova Light"/>
                  <a:ea typeface="Proxima Nova Bold"/>
                  <a:cs typeface="Proxima Nova Bold"/>
                  <a:sym typeface="Proxima Nova Bold"/>
                </a:rPr>
                <a:t>forhandlinger</a:t>
              </a:r>
              <a:r>
                <a:rPr lang="en-US" sz="2450" spc="74">
                  <a:solidFill>
                    <a:srgbClr val="005187"/>
                  </a:solidFill>
                  <a:latin typeface="Proxima Nova Light"/>
                  <a:ea typeface="Proxima Nova Bold"/>
                  <a:cs typeface="Proxima Nova Bold"/>
                  <a:sym typeface="Proxima Nova Bold"/>
                </a:rPr>
                <a:t>, men vi vet </a:t>
              </a:r>
              <a:r>
                <a:rPr lang="en-US" sz="2450" spc="74" err="1">
                  <a:solidFill>
                    <a:srgbClr val="005187"/>
                  </a:solidFill>
                  <a:latin typeface="Proxima Nova Light"/>
                  <a:ea typeface="Proxima Nova Bold"/>
                  <a:cs typeface="Proxima Nova Bold"/>
                  <a:sym typeface="Proxima Nova Bold"/>
                </a:rPr>
                <a:t>ikke</a:t>
              </a:r>
              <a:r>
                <a:rPr lang="en-US" sz="2450" spc="74">
                  <a:solidFill>
                    <a:srgbClr val="005187"/>
                  </a:solidFill>
                  <a:latin typeface="Proxima Nova Light"/>
                  <a:ea typeface="Proxima Nova Bold"/>
                  <a:cs typeface="Proxima Nova Bold"/>
                  <a:sym typeface="Proxima Nova Bold"/>
                </a:rPr>
                <a:t> </a:t>
              </a:r>
              <a:r>
                <a:rPr lang="en-US" sz="2450" spc="74" err="1">
                  <a:solidFill>
                    <a:srgbClr val="005187"/>
                  </a:solidFill>
                  <a:latin typeface="Proxima Nova Light"/>
                  <a:ea typeface="Proxima Nova Bold"/>
                  <a:cs typeface="Proxima Nova Bold"/>
                  <a:sym typeface="Proxima Nova Bold"/>
                </a:rPr>
                <a:t>når</a:t>
              </a:r>
              <a:r>
                <a:rPr lang="en-US" sz="2450" spc="74">
                  <a:solidFill>
                    <a:srgbClr val="005187"/>
                  </a:solidFill>
                  <a:latin typeface="Proxima Nova Light"/>
                  <a:ea typeface="Proxima Nova Bold"/>
                  <a:cs typeface="Proxima Nova Bold"/>
                  <a:sym typeface="Proxima Nova Bold"/>
                </a:rPr>
                <a:t> </a:t>
              </a:r>
              <a:r>
                <a:rPr lang="en-US" sz="2450" spc="74" err="1">
                  <a:solidFill>
                    <a:srgbClr val="005187"/>
                  </a:solidFill>
                  <a:latin typeface="Proxima Nova Light"/>
                  <a:ea typeface="Proxima Nova Bold"/>
                  <a:cs typeface="Proxima Nova Bold"/>
                  <a:sym typeface="Proxima Nova Bold"/>
                </a:rPr>
                <a:t>eller</a:t>
              </a:r>
              <a:r>
                <a:rPr lang="en-US" sz="2450" spc="74">
                  <a:solidFill>
                    <a:srgbClr val="005187"/>
                  </a:solidFill>
                  <a:latin typeface="Proxima Nova Light"/>
                  <a:ea typeface="Proxima Nova Bold"/>
                  <a:cs typeface="Proxima Nova Bold"/>
                  <a:sym typeface="Proxima Nova Bold"/>
                </a:rPr>
                <a:t> </a:t>
              </a:r>
              <a:r>
                <a:rPr lang="en-US" sz="2450" spc="74" err="1">
                  <a:solidFill>
                    <a:srgbClr val="005187"/>
                  </a:solidFill>
                  <a:latin typeface="Proxima Nova Light"/>
                  <a:ea typeface="Proxima Nova Bold"/>
                  <a:cs typeface="Proxima Nova Bold"/>
                  <a:sym typeface="Proxima Nova Bold"/>
                </a:rPr>
                <a:t>hvordan</a:t>
              </a:r>
              <a:endParaRPr lang="en-US" sz="2450" spc="74">
                <a:solidFill>
                  <a:srgbClr val="005187"/>
                </a:solidFill>
                <a:latin typeface="Proxima Nova Light"/>
                <a:ea typeface="Proxima Nova Bold"/>
                <a:cs typeface="Proxima Nova Bold"/>
                <a:sym typeface="Proxima Nova Bold"/>
              </a:endParaRPr>
            </a:p>
            <a:p>
              <a:pPr>
                <a:lnSpc>
                  <a:spcPts val="3482"/>
                </a:lnSpc>
              </a:pPr>
              <a:endParaRPr lang="en-US" sz="2450" spc="74">
                <a:solidFill>
                  <a:srgbClr val="005187"/>
                </a:solidFill>
                <a:latin typeface="Proxima Nova Bold"/>
                <a:ea typeface="Proxima Nova Light"/>
                <a:cs typeface="Proxima Nova Light"/>
                <a:sym typeface="Proxima Nova Light"/>
              </a:endParaRPr>
            </a:p>
            <a:p>
              <a:pPr algn="l">
                <a:lnSpc>
                  <a:spcPts val="3482"/>
                </a:lnSpc>
              </a:pPr>
              <a:r>
                <a:rPr lang="en-US" sz="2450" spc="74">
                  <a:solidFill>
                    <a:srgbClr val="005187"/>
                  </a:solidFill>
                  <a:latin typeface="Proxima Nova Light"/>
                  <a:ea typeface="Proxima Nova Light"/>
                  <a:cs typeface="Proxima Nova Light"/>
                  <a:sym typeface="Proxima Nova Light"/>
                </a:rPr>
                <a:t>Med Unio </a:t>
              </a:r>
              <a:r>
                <a:rPr lang="en-US" sz="2450" spc="74" err="1">
                  <a:solidFill>
                    <a:srgbClr val="005187"/>
                  </a:solidFill>
                  <a:latin typeface="Proxima Nova Light"/>
                  <a:ea typeface="Proxima Nova Light"/>
                  <a:cs typeface="Proxima Nova Light"/>
                  <a:sym typeface="Proxima Nova Light"/>
                </a:rPr>
                <a:t>eller</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også</a:t>
              </a:r>
              <a:r>
                <a:rPr lang="en-US" sz="2450" spc="74">
                  <a:solidFill>
                    <a:srgbClr val="005187"/>
                  </a:solidFill>
                  <a:latin typeface="Proxima Nova Light"/>
                  <a:ea typeface="Proxima Nova Light"/>
                  <a:cs typeface="Proxima Nova Light"/>
                  <a:sym typeface="Proxima Nova Light"/>
                </a:rPr>
                <a:t> med LO/YS?</a:t>
              </a:r>
              <a:endParaRPr lang="en-US" sz="2450" spc="74">
                <a:solidFill>
                  <a:srgbClr val="005187"/>
                </a:solidFill>
                <a:latin typeface="Proxima Nova Light"/>
                <a:ea typeface="Proxima Nova Light"/>
                <a:cs typeface="Proxima Nova Light"/>
              </a:endParaRPr>
            </a:p>
            <a:p>
              <a:pPr>
                <a:lnSpc>
                  <a:spcPts val="3482"/>
                </a:lnSpc>
              </a:pPr>
              <a:endParaRPr lang="en-US" sz="2450" spc="74">
                <a:solidFill>
                  <a:srgbClr val="005187"/>
                </a:solidFill>
                <a:latin typeface="Proxima Nova Light"/>
                <a:ea typeface="Proxima Nova Light"/>
                <a:cs typeface="Proxima Nova Light"/>
                <a:sym typeface="Proxima Nova Light"/>
              </a:endParaRPr>
            </a:p>
            <a:p>
              <a:pPr algn="l">
                <a:lnSpc>
                  <a:spcPts val="3482"/>
                </a:lnSpc>
              </a:pPr>
              <a:r>
                <a:rPr lang="en-US" sz="2450" spc="74">
                  <a:solidFill>
                    <a:srgbClr val="005187"/>
                  </a:solidFill>
                  <a:latin typeface="Proxima Nova Light"/>
                  <a:ea typeface="Proxima Nova Light"/>
                  <a:cs typeface="Proxima Nova Light"/>
                  <a:sym typeface="Proxima Nova Light"/>
                </a:rPr>
                <a:t>Rekker vi </a:t>
              </a:r>
              <a:r>
                <a:rPr lang="en-US" sz="2450" spc="74" err="1">
                  <a:solidFill>
                    <a:srgbClr val="005187"/>
                  </a:solidFill>
                  <a:latin typeface="Proxima Nova Light"/>
                  <a:ea typeface="Proxima Nova Light"/>
                  <a:cs typeface="Proxima Nova Light"/>
                  <a:sym typeface="Proxima Nova Light"/>
                </a:rPr>
                <a:t>lokale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forhandlinger</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før</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årsskiftet</a:t>
              </a:r>
              <a:r>
                <a:rPr lang="en-US" sz="2450" spc="74">
                  <a:solidFill>
                    <a:srgbClr val="005187"/>
                  </a:solidFill>
                  <a:latin typeface="Proxima Nova Light"/>
                  <a:ea typeface="Proxima Nova Light"/>
                  <a:cs typeface="Proxima Nova Light"/>
                  <a:sym typeface="Proxima Nova Light"/>
                </a:rPr>
                <a:t>?</a:t>
              </a:r>
              <a:endParaRPr lang="en-US" sz="2450" spc="74">
                <a:solidFill>
                  <a:srgbClr val="005187"/>
                </a:solidFill>
                <a:latin typeface="Proxima Nova Light"/>
                <a:ea typeface="Proxima Nova Light"/>
                <a:cs typeface="Proxima Nova Light"/>
              </a:endParaRPr>
            </a:p>
            <a:p>
              <a:pPr algn="l">
                <a:lnSpc>
                  <a:spcPts val="3482"/>
                </a:lnSpc>
              </a:pPr>
              <a:endParaRPr lang="en-US" sz="2487" spc="74">
                <a:solidFill>
                  <a:srgbClr val="005187"/>
                </a:solidFill>
                <a:latin typeface="Proxima Nova Light"/>
                <a:ea typeface="Proxima Nova Light"/>
                <a:cs typeface="Proxima Nova Light"/>
                <a:sym typeface="Proxima Nova Light"/>
              </a:endParaRPr>
            </a:p>
            <a:p>
              <a:pPr algn="l">
                <a:lnSpc>
                  <a:spcPts val="3482"/>
                </a:lnSpc>
              </a:pPr>
              <a:r>
                <a:rPr lang="en-US" sz="2450" spc="74" err="1">
                  <a:solidFill>
                    <a:srgbClr val="005187"/>
                  </a:solidFill>
                  <a:latin typeface="Proxima Nova Light"/>
                  <a:ea typeface="Proxima Nova Light"/>
                  <a:cs typeface="Proxima Nova Light"/>
                  <a:sym typeface="Proxima Nova Light"/>
                </a:rPr>
                <a:t>Tillitsvalgte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må</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forberede</a:t>
              </a:r>
              <a:r>
                <a:rPr lang="en-US" sz="2450" spc="74">
                  <a:solidFill>
                    <a:srgbClr val="005187"/>
                  </a:solidFill>
                  <a:latin typeface="Proxima Nova Light"/>
                  <a:ea typeface="Proxima Nova Light"/>
                  <a:cs typeface="Proxima Nova Light"/>
                  <a:sym typeface="Proxima Nova Light"/>
                </a:rPr>
                <a:t> det </a:t>
              </a:r>
              <a:r>
                <a:rPr lang="en-US" sz="2450" spc="74" err="1">
                  <a:solidFill>
                    <a:srgbClr val="005187"/>
                  </a:solidFill>
                  <a:latin typeface="Proxima Nova Light"/>
                  <a:ea typeface="Proxima Nova Light"/>
                  <a:cs typeface="Proxima Nova Light"/>
                  <a:sym typeface="Proxima Nova Light"/>
                </a:rPr>
                <a:t>dere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kan</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allerede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nå</a:t>
              </a:r>
              <a:endParaRPr lang="en-US" sz="2450" spc="74" err="1">
                <a:solidFill>
                  <a:srgbClr val="005187"/>
                </a:solidFill>
                <a:latin typeface="Proxima Nova Light"/>
                <a:ea typeface="Proxima Nova Light"/>
                <a:cs typeface="Proxima Nova Light"/>
              </a:endParaRPr>
            </a:p>
            <a:p>
              <a:pPr>
                <a:lnSpc>
                  <a:spcPts val="3482"/>
                </a:lnSpc>
              </a:pPr>
              <a:endParaRPr lang="en-US" sz="2450" spc="74">
                <a:solidFill>
                  <a:srgbClr val="005187"/>
                </a:solidFill>
                <a:latin typeface="Proxima Nova Light"/>
                <a:ea typeface="Proxima Nova Light"/>
                <a:cs typeface="Proxima Nova Light"/>
                <a:sym typeface="Proxima Nova Light"/>
              </a:endParaRPr>
            </a:p>
            <a:p>
              <a:pPr algn="l">
                <a:lnSpc>
                  <a:spcPts val="3482"/>
                </a:lnSpc>
              </a:pPr>
              <a:r>
                <a:rPr lang="en-US" sz="2450" spc="74" err="1">
                  <a:solidFill>
                    <a:srgbClr val="005187"/>
                  </a:solidFill>
                  <a:latin typeface="Proxima Nova Light"/>
                  <a:ea typeface="Proxima Nova Light"/>
                  <a:cs typeface="Proxima Nova Light"/>
                  <a:sym typeface="Proxima Nova Light"/>
                </a:rPr>
                <a:t>Håper</a:t>
              </a:r>
              <a:r>
                <a:rPr lang="en-US" sz="2450" spc="74">
                  <a:solidFill>
                    <a:srgbClr val="005187"/>
                  </a:solidFill>
                  <a:latin typeface="Proxima Nova Light"/>
                  <a:ea typeface="Proxima Nova Light"/>
                  <a:cs typeface="Proxima Nova Light"/>
                  <a:sym typeface="Proxima Nova Light"/>
                </a:rPr>
                <a:t> at </a:t>
              </a:r>
              <a:r>
                <a:rPr lang="en-US" sz="2450" spc="74" err="1">
                  <a:solidFill>
                    <a:srgbClr val="005187"/>
                  </a:solidFill>
                  <a:latin typeface="Proxima Nova Light"/>
                  <a:ea typeface="Proxima Nova Light"/>
                  <a:cs typeface="Proxima Nova Light"/>
                  <a:sym typeface="Proxima Nova Light"/>
                </a:rPr>
                <a:t>tidsnøden</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ikke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resulterer</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i</a:t>
              </a:r>
              <a:r>
                <a:rPr lang="en-US" sz="2450" spc="74">
                  <a:solidFill>
                    <a:srgbClr val="005187"/>
                  </a:solidFill>
                  <a:latin typeface="Proxima Nova Light"/>
                  <a:ea typeface="Proxima Nova Light"/>
                  <a:cs typeface="Proxima Nova Light"/>
                  <a:sym typeface="Proxima Nova Light"/>
                </a:rPr>
                <a:t> at alt </a:t>
              </a:r>
              <a:r>
                <a:rPr lang="en-US" sz="2450" spc="74" err="1">
                  <a:solidFill>
                    <a:srgbClr val="005187"/>
                  </a:solidFill>
                  <a:latin typeface="Proxima Nova Light"/>
                  <a:ea typeface="Proxima Nova Light"/>
                  <a:cs typeface="Proxima Nova Light"/>
                  <a:sym typeface="Proxima Nova Light"/>
                </a:rPr>
                <a:t>fordeles</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flatt</a:t>
              </a:r>
              <a:r>
                <a:rPr lang="en-US" sz="2450" spc="74">
                  <a:solidFill>
                    <a:srgbClr val="005187"/>
                  </a:solidFill>
                  <a:latin typeface="Proxima Nova Light"/>
                  <a:ea typeface="Proxima Nova Light"/>
                  <a:cs typeface="Proxima Nova Light"/>
                  <a:sym typeface="Proxima Nova Light"/>
                </a:rPr>
                <a:t> – </a:t>
              </a:r>
              <a:r>
                <a:rPr lang="en-US" sz="2450" spc="74" err="1">
                  <a:solidFill>
                    <a:srgbClr val="005187"/>
                  </a:solidFill>
                  <a:latin typeface="Proxima Nova Light"/>
                  <a:ea typeface="Proxima Nova Light"/>
                  <a:cs typeface="Proxima Nova Light"/>
                  <a:sym typeface="Proxima Nova Light"/>
                </a:rPr>
                <a:t>dette</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må</a:t>
              </a:r>
              <a:r>
                <a:rPr lang="en-US" sz="2450" spc="74">
                  <a:solidFill>
                    <a:srgbClr val="005187"/>
                  </a:solidFill>
                  <a:latin typeface="Proxima Nova Light"/>
                  <a:ea typeface="Proxima Nova Light"/>
                  <a:cs typeface="Proxima Nova Light"/>
                  <a:sym typeface="Proxima Nova Light"/>
                </a:rPr>
                <a:t> vi </a:t>
              </a:r>
              <a:r>
                <a:rPr lang="en-US" sz="2450" spc="74" err="1">
                  <a:solidFill>
                    <a:srgbClr val="005187"/>
                  </a:solidFill>
                  <a:latin typeface="Proxima Nova Light"/>
                  <a:ea typeface="Proxima Nova Light"/>
                  <a:cs typeface="Proxima Nova Light"/>
                  <a:sym typeface="Proxima Nova Light"/>
                </a:rPr>
                <a:t>stå</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i</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løpet</a:t>
              </a:r>
              <a:r>
                <a:rPr lang="en-US" sz="2450" spc="74">
                  <a:solidFill>
                    <a:srgbClr val="005187"/>
                  </a:solidFill>
                  <a:latin typeface="Proxima Nova Light"/>
                  <a:ea typeface="Proxima Nova Light"/>
                  <a:cs typeface="Proxima Nova Light"/>
                  <a:sym typeface="Proxima Nova Light"/>
                </a:rPr>
                <a:t> </a:t>
              </a:r>
              <a:r>
                <a:rPr lang="en-US" sz="2450" spc="74" err="1">
                  <a:solidFill>
                    <a:srgbClr val="005187"/>
                  </a:solidFill>
                  <a:latin typeface="Proxima Nova Light"/>
                  <a:ea typeface="Proxima Nova Light"/>
                  <a:cs typeface="Proxima Nova Light"/>
                  <a:sym typeface="Proxima Nova Light"/>
                </a:rPr>
                <a:t>ut</a:t>
              </a:r>
              <a:r>
                <a:rPr lang="en-US" sz="2450" spc="74">
                  <a:solidFill>
                    <a:srgbClr val="005187"/>
                  </a:solidFill>
                  <a:latin typeface="Proxima Nova Light"/>
                  <a:ea typeface="Proxima Nova Light"/>
                  <a:cs typeface="Proxima Nova Light"/>
                  <a:sym typeface="Proxima Nova Light"/>
                </a:rPr>
                <a:t>!</a:t>
              </a:r>
              <a:endParaRPr lang="en-US" sz="2450" spc="74">
                <a:solidFill>
                  <a:srgbClr val="005187"/>
                </a:solidFill>
                <a:latin typeface="Proxima Nova Light"/>
                <a:ea typeface="Proxima Nova Light"/>
                <a:cs typeface="Proxima Nova Light"/>
              </a:endParaRPr>
            </a:p>
          </p:txBody>
        </p:sp>
      </p:grpSp>
      <p:grpSp>
        <p:nvGrpSpPr>
          <p:cNvPr id="5" name="Group 5"/>
          <p:cNvGrpSpPr/>
          <p:nvPr/>
        </p:nvGrpSpPr>
        <p:grpSpPr>
          <a:xfrm>
            <a:off x="9709601" y="2575508"/>
            <a:ext cx="7530946" cy="3991862"/>
            <a:chOff x="0" y="-99509"/>
            <a:chExt cx="10041263" cy="5322483"/>
          </a:xfrm>
        </p:grpSpPr>
        <p:sp>
          <p:nvSpPr>
            <p:cNvPr id="6" name="Freeform 6"/>
            <p:cNvSpPr/>
            <p:nvPr/>
          </p:nvSpPr>
          <p:spPr>
            <a:xfrm>
              <a:off x="0" y="0"/>
              <a:ext cx="453156" cy="573232"/>
            </a:xfrm>
            <a:custGeom>
              <a:avLst/>
              <a:gdLst/>
              <a:ahLst/>
              <a:cxnLst/>
              <a:rect l="l" t="t" r="r" b="b"/>
              <a:pathLst>
                <a:path w="453156" h="573232">
                  <a:moveTo>
                    <a:pt x="0" y="0"/>
                  </a:moveTo>
                  <a:lnTo>
                    <a:pt x="453156" y="0"/>
                  </a:lnTo>
                  <a:lnTo>
                    <a:pt x="453156" y="573232"/>
                  </a:lnTo>
                  <a:lnTo>
                    <a:pt x="0" y="573232"/>
                  </a:lnTo>
                  <a:lnTo>
                    <a:pt x="0" y="0"/>
                  </a:lnTo>
                  <a:close/>
                </a:path>
              </a:pathLst>
            </a:custGeom>
            <a:blipFill>
              <a:blip r:embed="rId3"/>
              <a:stretch>
                <a:fillRect l="-9336" r="-9336"/>
              </a:stretch>
            </a:blipFill>
          </p:spPr>
          <p:txBody>
            <a:bodyPr/>
            <a:lstStyle/>
            <a:p>
              <a:endParaRPr lang="nb-NO"/>
            </a:p>
          </p:txBody>
        </p:sp>
        <p:sp>
          <p:nvSpPr>
            <p:cNvPr id="7" name="TextBox 7"/>
            <p:cNvSpPr txBox="1"/>
            <p:nvPr/>
          </p:nvSpPr>
          <p:spPr>
            <a:xfrm>
              <a:off x="499845" y="-99509"/>
              <a:ext cx="9541418" cy="5322483"/>
            </a:xfrm>
            <a:prstGeom prst="rect">
              <a:avLst/>
            </a:prstGeom>
          </p:spPr>
          <p:txBody>
            <a:bodyPr wrap="square" lIns="0" tIns="0" rIns="0" bIns="0" rtlCol="0" anchor="t">
              <a:spAutoFit/>
            </a:bodyPr>
            <a:lstStyle/>
            <a:p>
              <a:pPr algn="l">
                <a:lnSpc>
                  <a:spcPts val="3482"/>
                </a:lnSpc>
              </a:pPr>
              <a:r>
                <a:rPr lang="en-US" sz="2450" spc="74" dirty="0">
                  <a:solidFill>
                    <a:srgbClr val="005187"/>
                  </a:solidFill>
                  <a:latin typeface="Proxima Nova Bold"/>
                  <a:ea typeface="Proxima Nova Bold"/>
                  <a:cs typeface="Proxima Nova Bold"/>
                  <a:sym typeface="Proxima Nova Bold"/>
                </a:rPr>
                <a:t>Ny </a:t>
              </a:r>
              <a:r>
                <a:rPr lang="en-US" sz="2450" spc="74" dirty="0" err="1">
                  <a:solidFill>
                    <a:srgbClr val="005187"/>
                  </a:solidFill>
                  <a:latin typeface="Proxima Nova Bold"/>
                  <a:ea typeface="Proxima Nova Bold"/>
                  <a:cs typeface="Proxima Nova Bold"/>
                  <a:sym typeface="Proxima Nova Bold"/>
                </a:rPr>
                <a:t>lønn</a:t>
              </a:r>
              <a:r>
                <a:rPr lang="en-US" sz="2450" spc="74" dirty="0">
                  <a:solidFill>
                    <a:srgbClr val="005187"/>
                  </a:solidFill>
                  <a:latin typeface="Proxima Nova Bold"/>
                  <a:ea typeface="Proxima Nova Bold"/>
                  <a:cs typeface="Proxima Nova Bold"/>
                  <a:sym typeface="Proxima Nova Bold"/>
                </a:rPr>
                <a:t> og </a:t>
              </a:r>
              <a:r>
                <a:rPr lang="en-US" sz="2450" spc="74" dirty="0" err="1">
                  <a:solidFill>
                    <a:srgbClr val="005187"/>
                  </a:solidFill>
                  <a:latin typeface="Proxima Nova Bold"/>
                  <a:ea typeface="Proxima Nova Bold"/>
                  <a:cs typeface="Proxima Nova Bold"/>
                  <a:sym typeface="Proxima Nova Bold"/>
                </a:rPr>
                <a:t>lokale</a:t>
              </a:r>
              <a:r>
                <a:rPr lang="en-US" sz="2450" spc="74" dirty="0">
                  <a:solidFill>
                    <a:srgbClr val="005187"/>
                  </a:solidFill>
                  <a:latin typeface="Proxima Nova Bold"/>
                  <a:ea typeface="Proxima Nova Bold"/>
                  <a:cs typeface="Proxima Nova Bold"/>
                  <a:sym typeface="Proxima Nova Bold"/>
                </a:rPr>
                <a:t> </a:t>
              </a:r>
              <a:r>
                <a:rPr lang="en-US" sz="2450" spc="74" dirty="0" err="1">
                  <a:solidFill>
                    <a:srgbClr val="005187"/>
                  </a:solidFill>
                  <a:latin typeface="Proxima Nova Bold"/>
                  <a:ea typeface="Proxima Nova Bold"/>
                  <a:cs typeface="Proxima Nova Bold"/>
                  <a:sym typeface="Proxima Nova Bold"/>
                </a:rPr>
                <a:t>forhandlinger</a:t>
              </a:r>
              <a:endParaRPr lang="en-US" sz="2450" spc="74" dirty="0">
                <a:solidFill>
                  <a:srgbClr val="005187"/>
                </a:solidFill>
                <a:latin typeface="Proxima Nova Bold"/>
                <a:ea typeface="Proxima Nova Bold"/>
                <a:cs typeface="Proxima Nova Bold"/>
                <a:sym typeface="Proxima Nova Bold"/>
              </a:endParaRPr>
            </a:p>
            <a:p>
              <a:pPr>
                <a:lnSpc>
                  <a:spcPts val="3482"/>
                </a:lnSpc>
              </a:pPr>
              <a:r>
                <a:rPr lang="en-US" sz="2450" spc="74" dirty="0">
                  <a:solidFill>
                    <a:srgbClr val="005187"/>
                  </a:solidFill>
                  <a:latin typeface="Proxima Nova Light"/>
                  <a:ea typeface="Proxima Nova Light"/>
                  <a:cs typeface="Proxima Nova Light"/>
                  <a:sym typeface="Proxima Nova Light"/>
                </a:rPr>
                <a:t>PM-2024-8: </a:t>
              </a:r>
            </a:p>
            <a:p>
              <a:pPr>
                <a:lnSpc>
                  <a:spcPts val="3482"/>
                </a:lnSpc>
              </a:pPr>
              <a:r>
                <a:rPr lang="nb-NO" sz="2450" spc="74" dirty="0">
                  <a:solidFill>
                    <a:srgbClr val="005187"/>
                  </a:solidFill>
                  <a:latin typeface="Proxima Nova Light"/>
                  <a:ea typeface="Proxima Nova Light"/>
                  <a:cs typeface="Proxima Nova Light"/>
                  <a:sym typeface="Proxima Nova Light"/>
                </a:rPr>
                <a:t>Digitaliserings- og forvaltningsdepartementet viser til PM-2024-3, PM-2024-4 og PM-2024-5. </a:t>
              </a:r>
            </a:p>
            <a:p>
              <a:pPr>
                <a:lnSpc>
                  <a:spcPts val="3482"/>
                </a:lnSpc>
              </a:pPr>
              <a:endParaRPr lang="nb-NO" sz="2450" spc="74" dirty="0">
                <a:solidFill>
                  <a:srgbClr val="005187"/>
                </a:solidFill>
                <a:latin typeface="Proxima Nova Light"/>
                <a:ea typeface="Proxima Nova Light"/>
                <a:cs typeface="Proxima Nova Light"/>
                <a:sym typeface="Proxima Nova Light"/>
              </a:endParaRPr>
            </a:p>
            <a:p>
              <a:pPr>
                <a:lnSpc>
                  <a:spcPts val="3482"/>
                </a:lnSpc>
              </a:pPr>
              <a:r>
                <a:rPr lang="nb-NO" sz="2450" spc="74" dirty="0">
                  <a:solidFill>
                    <a:srgbClr val="005187"/>
                  </a:solidFill>
                  <a:latin typeface="Proxima Nova Light"/>
                  <a:ea typeface="Proxima Nova Light"/>
                  <a:cs typeface="Proxima Nova Light"/>
                  <a:sym typeface="Proxima Nova Light"/>
                </a:rPr>
                <a:t>Rikslønnsnemnda vil behandle tvistene i hovedoppgjøret 2024 i november 2024. En avgjørelse fra Rikslønnsnemnda har samme virkning som en tariffavtale.</a:t>
              </a:r>
              <a:endParaRPr lang="en-US" sz="2487" spc="74" dirty="0">
                <a:solidFill>
                  <a:srgbClr val="005187"/>
                </a:solidFill>
                <a:latin typeface="Proxima Nova Light"/>
                <a:ea typeface="Proxima Nova Light"/>
                <a:cs typeface="Proxima Nova Light"/>
                <a:sym typeface="Proxima Nova Light"/>
              </a:endParaRPr>
            </a:p>
          </p:txBody>
        </p:sp>
      </p:grpSp>
      <p:sp>
        <p:nvSpPr>
          <p:cNvPr id="8" name="Freeform 8"/>
          <p:cNvSpPr/>
          <p:nvPr/>
        </p:nvSpPr>
        <p:spPr>
          <a:xfrm>
            <a:off x="10079859" y="7161876"/>
            <a:ext cx="404709" cy="404709"/>
          </a:xfrm>
          <a:custGeom>
            <a:avLst/>
            <a:gdLst/>
            <a:ahLst/>
            <a:cxnLst/>
            <a:rect l="l" t="t" r="r" b="b"/>
            <a:pathLst>
              <a:path w="404709" h="404709">
                <a:moveTo>
                  <a:pt x="0" y="0"/>
                </a:moveTo>
                <a:lnTo>
                  <a:pt x="404709" y="0"/>
                </a:lnTo>
                <a:lnTo>
                  <a:pt x="404709" y="404709"/>
                </a:lnTo>
                <a:lnTo>
                  <a:pt x="0" y="404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9" name="TextBox 9"/>
          <p:cNvSpPr txBox="1"/>
          <p:nvPr/>
        </p:nvSpPr>
        <p:spPr>
          <a:xfrm>
            <a:off x="10624504" y="7251582"/>
            <a:ext cx="7196637" cy="315536"/>
          </a:xfrm>
          <a:prstGeom prst="rect">
            <a:avLst/>
          </a:prstGeom>
        </p:spPr>
        <p:txBody>
          <a:bodyPr lIns="0" tIns="0" rIns="0" bIns="0" rtlCol="0" anchor="t">
            <a:spAutoFit/>
          </a:bodyPr>
          <a:lstStyle/>
          <a:p>
            <a:pPr algn="l">
              <a:lnSpc>
                <a:spcPts val="2587"/>
              </a:lnSpc>
            </a:pPr>
            <a:r>
              <a:rPr lang="nb-NO" sz="2000" dirty="0">
                <a:hlinkClick r:id="rId6"/>
              </a:rPr>
              <a:t>PM-2024-8: Rikslønnsnemnda - Lovdata Pro</a:t>
            </a:r>
            <a:endParaRPr lang="en-US" sz="1848" spc="55" dirty="0">
              <a:solidFill>
                <a:srgbClr val="005187"/>
              </a:solidFill>
              <a:latin typeface="Proxima Nova Light Italics"/>
              <a:ea typeface="Proxima Nova Light Italics"/>
              <a:cs typeface="Proxima Nova Light Italics"/>
              <a:sym typeface="Proxima Nova Light Italics"/>
            </a:endParaRPr>
          </a:p>
        </p:txBody>
      </p:sp>
      <p:sp>
        <p:nvSpPr>
          <p:cNvPr id="10" name="TextBox 10"/>
          <p:cNvSpPr txBox="1"/>
          <p:nvPr/>
        </p:nvSpPr>
        <p:spPr>
          <a:xfrm>
            <a:off x="1077927" y="1254680"/>
            <a:ext cx="8066073" cy="744293"/>
          </a:xfrm>
          <a:prstGeom prst="rect">
            <a:avLst/>
          </a:prstGeom>
        </p:spPr>
        <p:txBody>
          <a:bodyPr lIns="0" tIns="0" rIns="0" bIns="0" rtlCol="0" anchor="t">
            <a:spAutoFit/>
          </a:bodyPr>
          <a:lstStyle/>
          <a:p>
            <a:pPr algn="l">
              <a:lnSpc>
                <a:spcPts val="6190"/>
              </a:lnSpc>
            </a:pPr>
            <a:r>
              <a:rPr lang="en-US" sz="4422" spc="309">
                <a:solidFill>
                  <a:srgbClr val="005187"/>
                </a:solidFill>
                <a:latin typeface="Proxima Nova Light"/>
                <a:ea typeface="Proxima Nova Light"/>
                <a:cs typeface="Proxima Nova Light"/>
                <a:sym typeface="Proxima Nova Light"/>
              </a:rPr>
              <a:t>Lokale forhandlinger?</a:t>
            </a:r>
          </a:p>
        </p:txBody>
      </p:sp>
      <p:pic>
        <p:nvPicPr>
          <p:cNvPr id="11" name="Bilde 10" descr="Et bilde som inneholder tekst, Font, Grafikk, symbol&#10;&#10;Automatisk generert beskrivelse">
            <a:extLst>
              <a:ext uri="{FF2B5EF4-FFF2-40B4-BE49-F238E27FC236}">
                <a16:creationId xmlns:a16="http://schemas.microsoft.com/office/drawing/2014/main" id="{A7BAEAE7-6E6C-7C9B-E802-E18685F579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78150" y="9174438"/>
            <a:ext cx="3959865" cy="910769"/>
          </a:xfrm>
          <a:prstGeom prst="rect">
            <a:avLst/>
          </a:prstGeom>
        </p:spPr>
      </p:pic>
      <p:pic>
        <p:nvPicPr>
          <p:cNvPr id="12" name="Bilde 11">
            <a:extLst>
              <a:ext uri="{FF2B5EF4-FFF2-40B4-BE49-F238E27FC236}">
                <a16:creationId xmlns:a16="http://schemas.microsoft.com/office/drawing/2014/main" id="{B1EB6E8D-69C9-881C-9DDA-C1BE3F2802C9}"/>
              </a:ext>
            </a:extLst>
          </p:cNvPr>
          <p:cNvPicPr>
            <a:picLocks noChangeAspect="1"/>
          </p:cNvPicPr>
          <p:nvPr/>
        </p:nvPicPr>
        <p:blipFill>
          <a:blip r:embed="rId8"/>
          <a:stretch>
            <a:fillRect/>
          </a:stretch>
        </p:blipFill>
        <p:spPr>
          <a:xfrm>
            <a:off x="1075815" y="3945275"/>
            <a:ext cx="353599" cy="426757"/>
          </a:xfrm>
          <a:prstGeom prst="rect">
            <a:avLst/>
          </a:prstGeom>
        </p:spPr>
      </p:pic>
      <p:pic>
        <p:nvPicPr>
          <p:cNvPr id="13" name="Bilde 12">
            <a:extLst>
              <a:ext uri="{FF2B5EF4-FFF2-40B4-BE49-F238E27FC236}">
                <a16:creationId xmlns:a16="http://schemas.microsoft.com/office/drawing/2014/main" id="{8679B24B-36FE-DA38-4F83-C2E62B014FBA}"/>
              </a:ext>
            </a:extLst>
          </p:cNvPr>
          <p:cNvPicPr>
            <a:picLocks noChangeAspect="1"/>
          </p:cNvPicPr>
          <p:nvPr/>
        </p:nvPicPr>
        <p:blipFill>
          <a:blip r:embed="rId8"/>
          <a:stretch>
            <a:fillRect/>
          </a:stretch>
        </p:blipFill>
        <p:spPr>
          <a:xfrm rot="3360000">
            <a:off x="1072835" y="5668218"/>
            <a:ext cx="353599" cy="426757"/>
          </a:xfrm>
          <a:prstGeom prst="rect">
            <a:avLst/>
          </a:prstGeom>
        </p:spPr>
      </p:pic>
      <p:pic>
        <p:nvPicPr>
          <p:cNvPr id="14" name="Bilde 13">
            <a:extLst>
              <a:ext uri="{FF2B5EF4-FFF2-40B4-BE49-F238E27FC236}">
                <a16:creationId xmlns:a16="http://schemas.microsoft.com/office/drawing/2014/main" id="{B3D7B5A7-4903-9F97-18C6-34CE36B1A82C}"/>
              </a:ext>
            </a:extLst>
          </p:cNvPr>
          <p:cNvPicPr>
            <a:picLocks noChangeAspect="1"/>
          </p:cNvPicPr>
          <p:nvPr/>
        </p:nvPicPr>
        <p:blipFill>
          <a:blip r:embed="rId8"/>
          <a:stretch>
            <a:fillRect/>
          </a:stretch>
        </p:blipFill>
        <p:spPr>
          <a:xfrm>
            <a:off x="1070724" y="4888229"/>
            <a:ext cx="353599" cy="426757"/>
          </a:xfrm>
          <a:prstGeom prst="rect">
            <a:avLst/>
          </a:prstGeom>
        </p:spPr>
      </p:pic>
      <p:pic>
        <p:nvPicPr>
          <p:cNvPr id="15" name="Bilde 14">
            <a:extLst>
              <a:ext uri="{FF2B5EF4-FFF2-40B4-BE49-F238E27FC236}">
                <a16:creationId xmlns:a16="http://schemas.microsoft.com/office/drawing/2014/main" id="{A7FE15B3-071C-57E2-03B1-AAC643373A8F}"/>
              </a:ext>
            </a:extLst>
          </p:cNvPr>
          <p:cNvPicPr>
            <a:picLocks noChangeAspect="1"/>
          </p:cNvPicPr>
          <p:nvPr/>
        </p:nvPicPr>
        <p:blipFill>
          <a:blip r:embed="rId8"/>
          <a:stretch>
            <a:fillRect/>
          </a:stretch>
        </p:blipFill>
        <p:spPr>
          <a:xfrm>
            <a:off x="1067594" y="6524096"/>
            <a:ext cx="353599" cy="4267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e 1">
            <a:extLst>
              <a:ext uri="{FF2B5EF4-FFF2-40B4-BE49-F238E27FC236}">
                <a16:creationId xmlns:a16="http://schemas.microsoft.com/office/drawing/2014/main" id="{E715EDC9-4C24-7709-9E6D-C71172D60042}"/>
              </a:ext>
            </a:extLst>
          </p:cNvPr>
          <p:cNvPicPr>
            <a:picLocks noChangeAspect="1"/>
          </p:cNvPicPr>
          <p:nvPr/>
        </p:nvPicPr>
        <p:blipFill>
          <a:blip r:embed="rId3"/>
          <a:srcRect t="36196" b="21624"/>
          <a:stretch/>
        </p:blipFill>
        <p:spPr>
          <a:xfrm>
            <a:off x="-6628" y="-33160"/>
            <a:ext cx="18301253" cy="10711201"/>
          </a:xfrm>
          <a:prstGeom prst="rect">
            <a:avLst/>
          </a:prstGeom>
        </p:spPr>
      </p:pic>
      <p:sp>
        <p:nvSpPr>
          <p:cNvPr id="5" name="TekstSylinder 4">
            <a:extLst>
              <a:ext uri="{FF2B5EF4-FFF2-40B4-BE49-F238E27FC236}">
                <a16:creationId xmlns:a16="http://schemas.microsoft.com/office/drawing/2014/main" id="{2AB78F1E-CE7C-BEEE-2A83-B4975E8523C1}"/>
              </a:ext>
            </a:extLst>
          </p:cNvPr>
          <p:cNvSpPr txBox="1"/>
          <p:nvPr/>
        </p:nvSpPr>
        <p:spPr>
          <a:xfrm>
            <a:off x="4529417" y="422398"/>
            <a:ext cx="7951695" cy="1569660"/>
          </a:xfrm>
          <a:prstGeom prst="rect">
            <a:avLst/>
          </a:prstGeom>
          <a:noFill/>
        </p:spPr>
        <p:txBody>
          <a:bodyPr wrap="square" lIns="91440" tIns="45720" rIns="91440" bIns="45720" anchor="t">
            <a:spAutoFit/>
          </a:bodyPr>
          <a:lstStyle/>
          <a:p>
            <a:pPr algn="ctr"/>
            <a:r>
              <a:rPr lang="en-US" sz="9600" spc="726">
                <a:solidFill>
                  <a:srgbClr val="FFFFFF"/>
                </a:solidFill>
                <a:latin typeface="Proxima Nova Light"/>
                <a:sym typeface="Proxima Nova Light"/>
              </a:rPr>
              <a:t>?</a:t>
            </a:r>
            <a:endParaRPr lang="nb-NO"/>
          </a:p>
        </p:txBody>
      </p:sp>
      <p:sp>
        <p:nvSpPr>
          <p:cNvPr id="6" name="TekstSylinder 5">
            <a:extLst>
              <a:ext uri="{FF2B5EF4-FFF2-40B4-BE49-F238E27FC236}">
                <a16:creationId xmlns:a16="http://schemas.microsoft.com/office/drawing/2014/main" id="{88D046AC-025A-B834-0F3D-5CF20B67BBCE}"/>
              </a:ext>
            </a:extLst>
          </p:cNvPr>
          <p:cNvSpPr txBox="1"/>
          <p:nvPr/>
        </p:nvSpPr>
        <p:spPr>
          <a:xfrm>
            <a:off x="12596573" y="9679936"/>
            <a:ext cx="3126305" cy="369332"/>
          </a:xfrm>
          <a:prstGeom prst="rect">
            <a:avLst/>
          </a:prstGeom>
          <a:noFill/>
        </p:spPr>
        <p:txBody>
          <a:bodyPr wrap="none" rtlCol="0">
            <a:spAutoFit/>
          </a:bodyPr>
          <a:lstStyle/>
          <a:p>
            <a:r>
              <a:rPr lang="nb-NO" b="0" i="0">
                <a:solidFill>
                  <a:srgbClr val="242424"/>
                </a:solidFill>
                <a:effectLst/>
                <a:highlight>
                  <a:srgbClr val="FFFFFF"/>
                </a:highlight>
                <a:latin typeface="Aptos" panose="020B0004020202020204" pitchFamily="34" charset="0"/>
              </a:rPr>
              <a:t>Foto: Thorstein Bostad/</a:t>
            </a:r>
            <a:r>
              <a:rPr lang="nb-NO" b="0" i="0" err="1">
                <a:solidFill>
                  <a:srgbClr val="242424"/>
                </a:solidFill>
                <a:effectLst/>
                <a:highlight>
                  <a:srgbClr val="FFFFFF"/>
                </a:highlight>
                <a:latin typeface="Aptos" panose="020B0004020202020204" pitchFamily="34" charset="0"/>
              </a:rPr>
              <a:t>Econa</a:t>
            </a:r>
            <a:endParaRPr lang="nb-NO"/>
          </a:p>
        </p:txBody>
      </p:sp>
    </p:spTree>
    <p:extLst>
      <p:ext uri="{BB962C8B-B14F-4D97-AF65-F5344CB8AC3E}">
        <p14:creationId xmlns:p14="http://schemas.microsoft.com/office/powerpoint/2010/main" val="40420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B7C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FA118A-8043-40D0-81DA-8A5FE84BA4D6}"/>
              </a:ext>
            </a:extLst>
          </p:cNvPr>
          <p:cNvSpPr>
            <a:spLocks noGrp="1"/>
          </p:cNvSpPr>
          <p:nvPr>
            <p:ph type="ctrTitle"/>
          </p:nvPr>
        </p:nvSpPr>
        <p:spPr>
          <a:xfrm>
            <a:off x="1066800" y="3390900"/>
            <a:ext cx="14325600" cy="2754197"/>
          </a:xfrm>
        </p:spPr>
        <p:txBody>
          <a:bodyPr anchor="t">
            <a:noAutofit/>
          </a:bodyPr>
          <a:lstStyle/>
          <a:p>
            <a:pPr algn="l">
              <a:lnSpc>
                <a:spcPts val="14531"/>
              </a:lnSpc>
            </a:pPr>
            <a:r>
              <a:rPr lang="en-US" sz="11500" spc="726" err="1">
                <a:solidFill>
                  <a:srgbClr val="FFFFFF"/>
                </a:solidFill>
                <a:latin typeface="Proxima Nova Light"/>
                <a:ea typeface="Proxima Nova Light"/>
                <a:cs typeface="Proxima Nova Light"/>
                <a:sym typeface="Proxima Nova Light"/>
              </a:rPr>
              <a:t>Tusen</a:t>
            </a:r>
            <a:r>
              <a:rPr lang="en-US" sz="11500" spc="726">
                <a:solidFill>
                  <a:srgbClr val="FFFFFF"/>
                </a:solidFill>
                <a:latin typeface="Proxima Nova Light"/>
                <a:ea typeface="Proxima Nova Light"/>
                <a:cs typeface="Proxima Nova Light"/>
                <a:sym typeface="Proxima Nova Light"/>
              </a:rPr>
              <a:t> </a:t>
            </a:r>
            <a:r>
              <a:rPr lang="en-US" sz="11500" spc="726" err="1">
                <a:solidFill>
                  <a:srgbClr val="FFFFFF"/>
                </a:solidFill>
                <a:latin typeface="Proxima Nova Light"/>
                <a:ea typeface="Proxima Nova Light"/>
                <a:cs typeface="Proxima Nova Light"/>
                <a:sym typeface="Proxima Nova Light"/>
              </a:rPr>
              <a:t>takk</a:t>
            </a:r>
            <a:r>
              <a:rPr lang="en-US" sz="11500" spc="726">
                <a:solidFill>
                  <a:srgbClr val="FFFFFF"/>
                </a:solidFill>
                <a:latin typeface="Proxima Nova Light"/>
                <a:ea typeface="Proxima Nova Light"/>
                <a:cs typeface="Proxima Nova Light"/>
                <a:sym typeface="Proxima Nova Light"/>
              </a:rPr>
              <a:t>!</a:t>
            </a:r>
          </a:p>
        </p:txBody>
      </p:sp>
      <p:sp>
        <p:nvSpPr>
          <p:cNvPr id="4" name="Plassholder for lysbildenummer 3" hidden="1">
            <a:extLst>
              <a:ext uri="{FF2B5EF4-FFF2-40B4-BE49-F238E27FC236}">
                <a16:creationId xmlns:a16="http://schemas.microsoft.com/office/drawing/2014/main" id="{38C91BA4-34F3-40AE-AC67-6F00F68EB14C}"/>
              </a:ext>
            </a:extLst>
          </p:cNvPr>
          <p:cNvSpPr>
            <a:spLocks noGrp="1"/>
          </p:cNvSpPr>
          <p:nvPr>
            <p:ph type="sldNum" sz="quarter" idx="4294967295"/>
          </p:nvPr>
        </p:nvSpPr>
        <p:spPr>
          <a:xfrm>
            <a:off x="17399795" y="9282113"/>
            <a:ext cx="888206" cy="319088"/>
          </a:xfrm>
        </p:spPr>
        <p:txBody>
          <a:bodyPr/>
          <a:lstStyle/>
          <a:p>
            <a:pPr>
              <a:spcAft>
                <a:spcPts val="900"/>
              </a:spcAft>
            </a:pPr>
            <a:fld id="{D36EC3FC-7DA7-4C87-94D1-469E18140174}" type="slidenum">
              <a:rPr lang="nb-NO" smtClean="0">
                <a:solidFill>
                  <a:srgbClr val="9B9184"/>
                </a:solidFill>
              </a:rPr>
              <a:pPr>
                <a:spcAft>
                  <a:spcPts val="900"/>
                </a:spcAft>
              </a:pPr>
              <a:t>9</a:t>
            </a:fld>
            <a:endParaRPr lang="nb-NO">
              <a:solidFill>
                <a:srgbClr val="9B9184"/>
              </a:solidFill>
            </a:endParaRPr>
          </a:p>
        </p:txBody>
      </p:sp>
    </p:spTree>
    <p:extLst>
      <p:ext uri="{BB962C8B-B14F-4D97-AF65-F5344CB8AC3E}">
        <p14:creationId xmlns:p14="http://schemas.microsoft.com/office/powerpoint/2010/main" val="13636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9C6E7AD654D564B92D2A9FED2786061" ma:contentTypeVersion="12" ma:contentTypeDescription="Opprett et nytt dokument." ma:contentTypeScope="" ma:versionID="c40879889f47ed25c15f17547bd96925">
  <xsd:schema xmlns:xsd="http://www.w3.org/2001/XMLSchema" xmlns:xs="http://www.w3.org/2001/XMLSchema" xmlns:p="http://schemas.microsoft.com/office/2006/metadata/properties" xmlns:ns2="cfe0bf91-bf00-431b-9436-1a983a3d4552" xmlns:ns3="255a1c73-f631-48be-ab2d-2ed4a35b4b6d" targetNamespace="http://schemas.microsoft.com/office/2006/metadata/properties" ma:root="true" ma:fieldsID="42412b89d6609be806cd65178b11420e" ns2:_="" ns3:_="">
    <xsd:import namespace="cfe0bf91-bf00-431b-9436-1a983a3d4552"/>
    <xsd:import namespace="255a1c73-f631-48be-ab2d-2ed4a35b4b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e0bf91-bf00-431b-9436-1a983a3d4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21a4f5f4-d9ec-4adb-abf8-11232479b80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5a1c73-f631-48be-ab2d-2ed4a35b4b6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b529ff6-72d0-4112-9742-4c24a67b5d71}" ma:internalName="TaxCatchAll" ma:showField="CatchAllData" ma:web="255a1c73-f631-48be-ab2d-2ed4a35b4b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893AC1-1E33-4DF5-8B45-D7C1507E495F}">
  <ds:schemaRefs>
    <ds:schemaRef ds:uri="http://schemas.microsoft.com/sharepoint/v3/contenttype/forms"/>
  </ds:schemaRefs>
</ds:datastoreItem>
</file>

<file path=customXml/itemProps2.xml><?xml version="1.0" encoding="utf-8"?>
<ds:datastoreItem xmlns:ds="http://schemas.openxmlformats.org/officeDocument/2006/customXml" ds:itemID="{2B040A91-81D0-4CC8-BBA2-1A8B09A1171C}">
  <ds:schemaRefs>
    <ds:schemaRef ds:uri="255a1c73-f631-48be-ab2d-2ed4a35b4b6d"/>
    <ds:schemaRef ds:uri="cfe0bf91-bf00-431b-9436-1a983a3d45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823</Words>
  <Application>Microsoft Office PowerPoint</Application>
  <PresentationFormat>Egendefinert</PresentationFormat>
  <Paragraphs>104</Paragraphs>
  <Slides>9</Slides>
  <Notes>8</Notes>
  <HiddenSlides>0</HiddenSlides>
  <MMClips>1</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9</vt:i4>
      </vt:variant>
    </vt:vector>
  </HeadingPairs>
  <TitlesOfParts>
    <vt:vector size="18" baseType="lpstr">
      <vt:lpstr>Georgia</vt:lpstr>
      <vt:lpstr>Proxima Nova Light</vt:lpstr>
      <vt:lpstr>Proxima Nova Light Italics</vt:lpstr>
      <vt:lpstr>Aptos</vt:lpstr>
      <vt:lpstr>Arial</vt:lpstr>
      <vt:lpstr>Perpetua</vt:lpstr>
      <vt:lpstr>Proxima Nova Bold</vt:lpstr>
      <vt:lpstr>Calibri</vt:lpstr>
      <vt:lpstr>Office Theme</vt:lpstr>
      <vt:lpstr>Hovedoppgjøret 2024 Rannveig Sørskaar og Hege Torkildsen Kjørri</vt:lpstr>
      <vt:lpstr>PowerPoint-presentasjon</vt:lpstr>
      <vt:lpstr>PowerPoint-presentasjon</vt:lpstr>
      <vt:lpstr>PowerPoint-presentasjon</vt:lpstr>
      <vt:lpstr>PowerPoint-presentasjon</vt:lpstr>
      <vt:lpstr>PowerPoint-presentasjon</vt:lpstr>
      <vt:lpstr>PowerPoint-presentasjon</vt:lpstr>
      <vt:lpstr>PowerPoint-presentasjon</vt:lpstr>
      <vt:lpstr>Tusen 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Verv et medlem</dc:title>
  <dc:creator>Alma Dizdar</dc:creator>
  <cp:lastModifiedBy>Hege Torkildsen Kjørri</cp:lastModifiedBy>
  <cp:revision>1</cp:revision>
  <dcterms:created xsi:type="dcterms:W3CDTF">2006-08-16T00:00:00Z</dcterms:created>
  <dcterms:modified xsi:type="dcterms:W3CDTF">2024-10-01T11:02:16Z</dcterms:modified>
  <dc:identifier>DAGM-_Ssd3k</dc:identifier>
</cp:coreProperties>
</file>